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57" r:id="rId5"/>
    <p:sldId id="258" r:id="rId6"/>
    <p:sldId id="260" r:id="rId7"/>
    <p:sldId id="263" r:id="rId8"/>
    <p:sldId id="264" r:id="rId9"/>
    <p:sldId id="267" r:id="rId10"/>
    <p:sldId id="268" r:id="rId11"/>
    <p:sldId id="265" r:id="rId12"/>
    <p:sldId id="269" r:id="rId13"/>
    <p:sldId id="266" r:id="rId14"/>
    <p:sldId id="270" r:id="rId15"/>
    <p:sldId id="272" r:id="rId16"/>
    <p:sldId id="288" r:id="rId17"/>
    <p:sldId id="285" r:id="rId18"/>
    <p:sldId id="276" r:id="rId19"/>
    <p:sldId id="277" r:id="rId20"/>
    <p:sldId id="278" r:id="rId21"/>
    <p:sldId id="279" r:id="rId22"/>
    <p:sldId id="280" r:id="rId23"/>
    <p:sldId id="281" r:id="rId24"/>
    <p:sldId id="300" r:id="rId25"/>
    <p:sldId id="290" r:id="rId26"/>
    <p:sldId id="293" r:id="rId27"/>
    <p:sldId id="292" r:id="rId28"/>
    <p:sldId id="296" r:id="rId29"/>
    <p:sldId id="282" r:id="rId30"/>
    <p:sldId id="283" r:id="rId31"/>
    <p:sldId id="284" r:id="rId32"/>
    <p:sldId id="294" r:id="rId33"/>
    <p:sldId id="295" r:id="rId34"/>
    <p:sldId id="298" r:id="rId35"/>
    <p:sldId id="286" r:id="rId36"/>
    <p:sldId id="289" r:id="rId37"/>
    <p:sldId id="287" r:id="rId38"/>
    <p:sldId id="291" r:id="rId39"/>
    <p:sldId id="297" r:id="rId40"/>
    <p:sldId id="299" r:id="rId4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333333"/>
    <a:srgbClr val="422C16"/>
    <a:srgbClr val="0C788E"/>
    <a:srgbClr val="006666"/>
    <a:srgbClr val="0099CC"/>
    <a:srgbClr val="660066"/>
    <a:srgbClr val="00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356" autoAdjust="0"/>
    <p:restoredTop sz="94574" autoAdjust="0"/>
  </p:normalViewPr>
  <p:slideViewPr>
    <p:cSldViewPr>
      <p:cViewPr varScale="1">
        <p:scale>
          <a:sx n="51" d="100"/>
          <a:sy n="51" d="100"/>
        </p:scale>
        <p:origin x="-1171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video" Target="file:///\\Dangermouse\prespro\september%20templates\animated_medical\pots\ppp_ani_med_pills.avi" TargetMode="Externa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:\nicks computer\pres pro stuff\medical animated\pills\pills_titl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7239119" y="6622159"/>
            <a:ext cx="1904881" cy="235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4" tIns="45717" rIns="91434" bIns="45717"/>
          <a:lstStyle/>
          <a:p>
            <a:pPr algn="r" defTabSz="915010">
              <a:defRPr/>
            </a:pPr>
            <a:endParaRPr lang="en-US" sz="14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8712113" y="6350583"/>
            <a:ext cx="431887" cy="245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4" tIns="45717" rIns="91434" bIns="45717"/>
          <a:lstStyle/>
          <a:p>
            <a:pPr algn="r" defTabSz="915010">
              <a:defRPr/>
            </a:pPr>
            <a:fld id="{159CB91E-6835-4778-BD15-3E0BE1CAB2C8}" type="slidenum">
              <a:rPr lang="en-US" sz="1400">
                <a:solidFill>
                  <a:srgbClr val="FFFFFF"/>
                </a:solidFill>
                <a:latin typeface="Arial" charset="0"/>
              </a:rPr>
              <a:pPr algn="r" defTabSz="915010">
                <a:defRPr/>
              </a:pPr>
              <a:t>‹#›</a:t>
            </a:fld>
            <a:endParaRPr lang="en-US" sz="140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7" name="ppp_ani_med_pills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048257" y="646065"/>
            <a:ext cx="1104030" cy="1009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032160" y="3248903"/>
            <a:ext cx="6958821" cy="1143476"/>
          </a:xfrm>
        </p:spPr>
        <p:txBody>
          <a:bodyPr/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037843" y="3987874"/>
            <a:ext cx="2953138" cy="1752378"/>
          </a:xfrm>
        </p:spPr>
        <p:txBody>
          <a:bodyPr/>
          <a:lstStyle>
            <a:lvl1pPr marL="0" indent="0" algn="r">
              <a:buFontTx/>
              <a:buNone/>
              <a:defRPr sz="2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1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84E82C-DF93-49E3-8571-9EC15C2F06BB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529794" y="0"/>
            <a:ext cx="1946354" cy="609615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686444" y="0"/>
            <a:ext cx="5706062" cy="609615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84E82C-DF93-49E3-8571-9EC15C2F06BB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84E82C-DF93-49E3-8571-9EC15C2F06BB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196" y="4406673"/>
            <a:ext cx="7772543" cy="1362166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196" y="2907289"/>
            <a:ext cx="7772543" cy="1499384"/>
          </a:xfrm>
        </p:spPr>
        <p:txBody>
          <a:bodyPr anchor="b"/>
          <a:lstStyle>
            <a:lvl1pPr marL="0" indent="0">
              <a:buNone/>
              <a:defRPr sz="1800"/>
            </a:lvl1pPr>
            <a:lvl2pPr marL="411754" indent="0">
              <a:buNone/>
              <a:defRPr sz="1600"/>
            </a:lvl2pPr>
            <a:lvl3pPr marL="823509" indent="0">
              <a:buNone/>
              <a:defRPr sz="1400"/>
            </a:lvl3pPr>
            <a:lvl4pPr marL="1235263" indent="0">
              <a:buNone/>
              <a:defRPr sz="1300"/>
            </a:lvl4pPr>
            <a:lvl5pPr marL="1647017" indent="0">
              <a:buNone/>
              <a:defRPr sz="1300"/>
            </a:lvl5pPr>
            <a:lvl6pPr marL="2058772" indent="0">
              <a:buNone/>
              <a:defRPr sz="1300"/>
            </a:lvl6pPr>
            <a:lvl7pPr marL="2470526" indent="0">
              <a:buNone/>
              <a:defRPr sz="1300"/>
            </a:lvl7pPr>
            <a:lvl8pPr marL="2882280" indent="0">
              <a:buNone/>
              <a:defRPr sz="1300"/>
            </a:lvl8pPr>
            <a:lvl9pPr marL="3294035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84E82C-DF93-49E3-8571-9EC15C2F06BB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686443" y="1202080"/>
            <a:ext cx="3816913" cy="4894079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0645" y="1202080"/>
            <a:ext cx="3816912" cy="4894079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84E82C-DF93-49E3-8571-9EC15C2F06BB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629" y="274435"/>
            <a:ext cx="8228742" cy="114347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629" y="1535117"/>
            <a:ext cx="4040007" cy="64034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754" indent="0">
              <a:buNone/>
              <a:defRPr sz="1800" b="1"/>
            </a:lvl2pPr>
            <a:lvl3pPr marL="823509" indent="0">
              <a:buNone/>
              <a:defRPr sz="1600" b="1"/>
            </a:lvl3pPr>
            <a:lvl4pPr marL="1235263" indent="0">
              <a:buNone/>
              <a:defRPr sz="1400" b="1"/>
            </a:lvl4pPr>
            <a:lvl5pPr marL="1647017" indent="0">
              <a:buNone/>
              <a:defRPr sz="1400" b="1"/>
            </a:lvl5pPr>
            <a:lvl6pPr marL="2058772" indent="0">
              <a:buNone/>
              <a:defRPr sz="1400" b="1"/>
            </a:lvl6pPr>
            <a:lvl7pPr marL="2470526" indent="0">
              <a:buNone/>
              <a:defRPr sz="1400" b="1"/>
            </a:lvl7pPr>
            <a:lvl8pPr marL="2882280" indent="0">
              <a:buNone/>
              <a:defRPr sz="1400" b="1"/>
            </a:lvl8pPr>
            <a:lvl9pPr marL="3294035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629" y="2175464"/>
            <a:ext cx="4040007" cy="3950711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4935" y="1535117"/>
            <a:ext cx="4041436" cy="64034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754" indent="0">
              <a:buNone/>
              <a:defRPr sz="1800" b="1"/>
            </a:lvl2pPr>
            <a:lvl3pPr marL="823509" indent="0">
              <a:buNone/>
              <a:defRPr sz="1600" b="1"/>
            </a:lvl3pPr>
            <a:lvl4pPr marL="1235263" indent="0">
              <a:buNone/>
              <a:defRPr sz="1400" b="1"/>
            </a:lvl4pPr>
            <a:lvl5pPr marL="1647017" indent="0">
              <a:buNone/>
              <a:defRPr sz="1400" b="1"/>
            </a:lvl5pPr>
            <a:lvl6pPr marL="2058772" indent="0">
              <a:buNone/>
              <a:defRPr sz="1400" b="1"/>
            </a:lvl6pPr>
            <a:lvl7pPr marL="2470526" indent="0">
              <a:buNone/>
              <a:defRPr sz="1400" b="1"/>
            </a:lvl7pPr>
            <a:lvl8pPr marL="2882280" indent="0">
              <a:buNone/>
              <a:defRPr sz="1400" b="1"/>
            </a:lvl8pPr>
            <a:lvl9pPr marL="3294035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4935" y="2175464"/>
            <a:ext cx="4041436" cy="3950711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84E82C-DF93-49E3-8571-9EC15C2F06BB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84E82C-DF93-49E3-8571-9EC15C2F06BB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84E82C-DF93-49E3-8571-9EC15C2F06BB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630" y="273006"/>
            <a:ext cx="3007481" cy="1162057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227" y="273005"/>
            <a:ext cx="5111144" cy="5853170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630" y="1435063"/>
            <a:ext cx="3007481" cy="4691112"/>
          </a:xfrm>
        </p:spPr>
        <p:txBody>
          <a:bodyPr/>
          <a:lstStyle>
            <a:lvl1pPr marL="0" indent="0">
              <a:buNone/>
              <a:defRPr sz="1300"/>
            </a:lvl1pPr>
            <a:lvl2pPr marL="411754" indent="0">
              <a:buNone/>
              <a:defRPr sz="1100"/>
            </a:lvl2pPr>
            <a:lvl3pPr marL="823509" indent="0">
              <a:buNone/>
              <a:defRPr sz="900"/>
            </a:lvl3pPr>
            <a:lvl4pPr marL="1235263" indent="0">
              <a:buNone/>
              <a:defRPr sz="800"/>
            </a:lvl4pPr>
            <a:lvl5pPr marL="1647017" indent="0">
              <a:buNone/>
              <a:defRPr sz="800"/>
            </a:lvl5pPr>
            <a:lvl6pPr marL="2058772" indent="0">
              <a:buNone/>
              <a:defRPr sz="800"/>
            </a:lvl6pPr>
            <a:lvl7pPr marL="2470526" indent="0">
              <a:buNone/>
              <a:defRPr sz="800"/>
            </a:lvl7pPr>
            <a:lvl8pPr marL="2882280" indent="0">
              <a:buNone/>
              <a:defRPr sz="800"/>
            </a:lvl8pPr>
            <a:lvl9pPr marL="3294035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84E82C-DF93-49E3-8571-9EC15C2F06BB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1904" y="4801172"/>
            <a:ext cx="5487258" cy="566021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1904" y="613190"/>
            <a:ext cx="5487258" cy="4115085"/>
          </a:xfrm>
        </p:spPr>
        <p:txBody>
          <a:bodyPr/>
          <a:lstStyle>
            <a:lvl1pPr marL="0" indent="0">
              <a:buNone/>
              <a:defRPr sz="2900"/>
            </a:lvl1pPr>
            <a:lvl2pPr marL="411754" indent="0">
              <a:buNone/>
              <a:defRPr sz="2500"/>
            </a:lvl2pPr>
            <a:lvl3pPr marL="823509" indent="0">
              <a:buNone/>
              <a:defRPr sz="2200"/>
            </a:lvl3pPr>
            <a:lvl4pPr marL="1235263" indent="0">
              <a:buNone/>
              <a:defRPr sz="1800"/>
            </a:lvl4pPr>
            <a:lvl5pPr marL="1647017" indent="0">
              <a:buNone/>
              <a:defRPr sz="1800"/>
            </a:lvl5pPr>
            <a:lvl6pPr marL="2058772" indent="0">
              <a:buNone/>
              <a:defRPr sz="1800"/>
            </a:lvl6pPr>
            <a:lvl7pPr marL="2470526" indent="0">
              <a:buNone/>
              <a:defRPr sz="1800"/>
            </a:lvl7pPr>
            <a:lvl8pPr marL="2882280" indent="0">
              <a:buNone/>
              <a:defRPr sz="1800"/>
            </a:lvl8pPr>
            <a:lvl9pPr marL="3294035" indent="0">
              <a:buNone/>
              <a:defRPr sz="18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tr-TR" noProof="0" smtClean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1904" y="5367193"/>
            <a:ext cx="5487258" cy="804721"/>
          </a:xfrm>
        </p:spPr>
        <p:txBody>
          <a:bodyPr/>
          <a:lstStyle>
            <a:lvl1pPr marL="0" indent="0">
              <a:buNone/>
              <a:defRPr sz="1300"/>
            </a:lvl1pPr>
            <a:lvl2pPr marL="411754" indent="0">
              <a:buNone/>
              <a:defRPr sz="1100"/>
            </a:lvl2pPr>
            <a:lvl3pPr marL="823509" indent="0">
              <a:buNone/>
              <a:defRPr sz="900"/>
            </a:lvl3pPr>
            <a:lvl4pPr marL="1235263" indent="0">
              <a:buNone/>
              <a:defRPr sz="800"/>
            </a:lvl4pPr>
            <a:lvl5pPr marL="1647017" indent="0">
              <a:buNone/>
              <a:defRPr sz="800"/>
            </a:lvl5pPr>
            <a:lvl6pPr marL="2058772" indent="0">
              <a:buNone/>
              <a:defRPr sz="800"/>
            </a:lvl6pPr>
            <a:lvl7pPr marL="2470526" indent="0">
              <a:buNone/>
              <a:defRPr sz="800"/>
            </a:lvl7pPr>
            <a:lvl8pPr marL="2882280" indent="0">
              <a:buNone/>
              <a:defRPr sz="800"/>
            </a:lvl8pPr>
            <a:lvl9pPr marL="3294035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84E82C-DF93-49E3-8571-9EC15C2F06BB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ideo" Target="file:///\\Dangermouse\prespro\september%20templates\animated_medical\pots\ppp_ani_med_pills.avi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D:\nicks computer\pres pro stuff\medical animated\pills\pills_txt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08215" y="1"/>
            <a:ext cx="7467934" cy="940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başlık stili için tıklatın</a:t>
            </a:r>
            <a:endParaRPr lang="en-US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6444" y="1202080"/>
            <a:ext cx="7771113" cy="4894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239119" y="6622159"/>
            <a:ext cx="1904881" cy="235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FFFFFF"/>
                </a:solidFill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12113" y="6350583"/>
            <a:ext cx="431887" cy="245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FFFFFF"/>
                </a:solidFill>
                <a:latin typeface="Arial" charset="0"/>
              </a:defRPr>
            </a:lvl1pPr>
          </a:lstStyle>
          <a:p>
            <a:fld id="{4484E82C-DF93-49E3-8571-9EC15C2F06BB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1032" name="ppp_ani_med_pills.avi">
            <a:hlinkClick r:id="" action="ppaction://media"/>
          </p:cNvPr>
          <p:cNvPicPr>
            <a:picLocks noRot="1" noChangeAspect="1" noChangeArrowheads="1"/>
          </p:cNvPicPr>
          <p:nvPr>
            <a:videoFile r:link="rId13"/>
          </p:nvPr>
        </p:nvPicPr>
        <p:blipFill>
          <a:blip r:embed="rId15"/>
          <a:srcRect/>
          <a:stretch>
            <a:fillRect/>
          </a:stretch>
        </p:blipFill>
        <p:spPr bwMode="auto">
          <a:xfrm>
            <a:off x="55775" y="80044"/>
            <a:ext cx="826592" cy="754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3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</p:childTnLst>
        </p:cTn>
      </p:par>
    </p:tnLst>
  </p:timing>
  <p:txStyles>
    <p:titleStyle>
      <a:lvl1pPr algn="ctr" defTabSz="91501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1501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defTabSz="91501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defTabSz="91501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defTabSz="91501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11754" algn="ctr" defTabSz="91501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823509" algn="ctr" defTabSz="91501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235263" algn="ctr" defTabSz="91501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647017" algn="ctr" defTabSz="91501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3129" indent="-343129" algn="l" defTabSz="915010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3445" indent="-285941" algn="l" defTabSz="915010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333" indent="-227323" algn="l" defTabSz="915010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838" indent="-228752" algn="l" defTabSz="915010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342" indent="-228752" algn="l" defTabSz="915010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469097" indent="-228752" algn="l" defTabSz="915010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880851" indent="-228752" algn="l" defTabSz="915010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292605" indent="-228752" algn="l" defTabSz="915010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704360" indent="-228752" algn="l" defTabSz="915010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tr-TR"/>
      </a:defPPr>
      <a:lvl1pPr marL="0" algn="l" defTabSz="8235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754" algn="l" defTabSz="8235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3509" algn="l" defTabSz="8235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5263" algn="l" defTabSz="8235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7017" algn="l" defTabSz="8235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8772" algn="l" defTabSz="8235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0526" algn="l" defTabSz="8235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2280" algn="l" defTabSz="8235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4035" algn="l" defTabSz="8235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1928794" y="500042"/>
            <a:ext cx="6500858" cy="647700"/>
          </a:xfrm>
        </p:spPr>
        <p:txBody>
          <a:bodyPr/>
          <a:lstStyle/>
          <a:p>
            <a:pPr algn="ctr"/>
            <a:r>
              <a:rPr lang="es-UY" b="1" dirty="0" smtClean="0">
                <a:solidFill>
                  <a:srgbClr val="C00000"/>
                </a:solidFill>
              </a:rPr>
              <a:t>Rotavirus Vaccine</a:t>
            </a:r>
            <a:endParaRPr lang="es-ES" b="1" dirty="0">
              <a:solidFill>
                <a:srgbClr val="C00000"/>
              </a:solidFill>
            </a:endParaRPr>
          </a:p>
        </p:txBody>
      </p:sp>
      <p:sp>
        <p:nvSpPr>
          <p:cNvPr id="2203" name="Rectangle 155"/>
          <p:cNvSpPr>
            <a:spLocks noChangeArrowheads="1"/>
          </p:cNvSpPr>
          <p:nvPr/>
        </p:nvSpPr>
        <p:spPr bwMode="auto">
          <a:xfrm>
            <a:off x="2643174" y="1357298"/>
            <a:ext cx="621510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s-UY" sz="2800" b="1" dirty="0" smtClean="0">
                <a:solidFill>
                  <a:schemeClr val="accent6">
                    <a:lumMod val="50000"/>
                  </a:schemeClr>
                </a:solidFill>
              </a:rPr>
              <a:t>    Updates &amp; WHO Position</a:t>
            </a:r>
          </a:p>
          <a:p>
            <a:endParaRPr lang="en-US" sz="2800" b="1" dirty="0" smtClean="0">
              <a:solidFill>
                <a:srgbClr val="333333"/>
              </a:solidFill>
            </a:endParaRPr>
          </a:p>
          <a:p>
            <a:r>
              <a:rPr lang="en-US" sz="2800" b="1" dirty="0" smtClean="0">
                <a:solidFill>
                  <a:srgbClr val="333333"/>
                </a:solidFill>
              </a:rPr>
              <a:t>          </a:t>
            </a:r>
          </a:p>
          <a:p>
            <a:r>
              <a:rPr lang="en-US" sz="2800" b="1" dirty="0" smtClean="0">
                <a:solidFill>
                  <a:srgbClr val="333333"/>
                </a:solidFill>
              </a:rPr>
              <a:t>            </a:t>
            </a:r>
          </a:p>
          <a:p>
            <a:r>
              <a:rPr lang="en-US" sz="2800" b="1" dirty="0" smtClean="0">
                <a:solidFill>
                  <a:srgbClr val="333333"/>
                </a:solidFill>
              </a:rPr>
              <a:t>           </a:t>
            </a:r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Vikash R. Keshri</a:t>
            </a:r>
          </a:p>
          <a:p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Dept. of Community Medicine</a:t>
            </a:r>
          </a:p>
          <a:p>
            <a:pPr algn="ctr"/>
            <a:endParaRPr lang="es-ES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b="1" dirty="0" smtClean="0">
                <a:solidFill>
                  <a:srgbClr val="C00000"/>
                </a:solidFill>
              </a:rPr>
              <a:t>Clinical Features &amp; Diagnosis</a:t>
            </a:r>
            <a:endParaRPr lang="en-US" sz="3200" b="1" dirty="0">
              <a:solidFill>
                <a:srgbClr val="C00000"/>
              </a:solidFill>
            </a:endParaRPr>
          </a:p>
        </p:txBody>
      </p:sp>
      <p:pic>
        <p:nvPicPr>
          <p:cNvPr id="6" name="Picture 17" descr="fev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5" y="1142986"/>
            <a:ext cx="2000263" cy="2040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6" descr="diarrhea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8" y="1142985"/>
            <a:ext cx="1324872" cy="19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5" descr="vomiti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1071546"/>
            <a:ext cx="1428760" cy="19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4" descr="doctor_swab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728" y="3857629"/>
            <a:ext cx="1050879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3" descr="doctor_in lab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05420" y="3786190"/>
            <a:ext cx="2066646" cy="1996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3500430" y="3143248"/>
            <a:ext cx="1500198" cy="571504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Watery Diarrhea 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57224" y="3286124"/>
            <a:ext cx="1714512" cy="428628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Fever 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000760" y="3286124"/>
            <a:ext cx="2214578" cy="500066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Vomiting 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214546" y="5715016"/>
            <a:ext cx="3286148" cy="571504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990000"/>
                </a:solidFill>
              </a:rPr>
              <a:t>Rapid test Kit Using </a:t>
            </a:r>
            <a:r>
              <a:rPr lang="en-US" b="1" dirty="0" err="1" smtClean="0">
                <a:solidFill>
                  <a:srgbClr val="990000"/>
                </a:solidFill>
              </a:rPr>
              <a:t>EIA</a:t>
            </a:r>
            <a:endParaRPr lang="en-US" b="1" dirty="0">
              <a:solidFill>
                <a:srgbClr val="99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01" y="214290"/>
            <a:ext cx="7143800" cy="714380"/>
          </a:xfrm>
        </p:spPr>
        <p:txBody>
          <a:bodyPr/>
          <a:lstStyle/>
          <a:p>
            <a:pPr algn="l"/>
            <a:r>
              <a:rPr lang="en-US" sz="3200" b="1" dirty="0" smtClean="0">
                <a:solidFill>
                  <a:srgbClr val="C00000"/>
                </a:solidFill>
              </a:rPr>
              <a:t>Prevention and Control</a:t>
            </a:r>
            <a:endParaRPr lang="en-US" sz="3200" b="1" dirty="0">
              <a:solidFill>
                <a:srgbClr val="C00000"/>
              </a:solidFill>
            </a:endParaRPr>
          </a:p>
        </p:txBody>
      </p:sp>
      <p:sp>
        <p:nvSpPr>
          <p:cNvPr id="4" name="Oval 33"/>
          <p:cNvSpPr>
            <a:spLocks noChangeArrowheads="1"/>
          </p:cNvSpPr>
          <p:nvPr/>
        </p:nvSpPr>
        <p:spPr bwMode="auto">
          <a:xfrm>
            <a:off x="1714480" y="1714488"/>
            <a:ext cx="6215106" cy="4500594"/>
          </a:xfrm>
          <a:prstGeom prst="ellipse">
            <a:avLst/>
          </a:prstGeom>
          <a:noFill/>
          <a:ln w="57150">
            <a:solidFill>
              <a:srgbClr val="1E7FB8"/>
            </a:solidFill>
            <a:round/>
            <a:headEnd/>
            <a:tailEnd/>
          </a:ln>
        </p:spPr>
        <p:txBody>
          <a:bodyPr wrap="none" anchor="ctr"/>
          <a:lstStyle/>
          <a:p>
            <a:pPr rtl="0"/>
            <a:endParaRPr lang="fr-FR" sz="1800" b="0" u="none">
              <a:solidFill>
                <a:srgbClr val="000000"/>
              </a:solidFill>
              <a:latin typeface="Limon F3" charset="0"/>
            </a:endParaRPr>
          </a:p>
        </p:txBody>
      </p:sp>
      <p:pic>
        <p:nvPicPr>
          <p:cNvPr id="5" name="Picture 44" descr="soa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1142984"/>
            <a:ext cx="1141420" cy="959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à coins arrondis 25"/>
          <p:cNvSpPr>
            <a:spLocks noChangeArrowheads="1"/>
          </p:cNvSpPr>
          <p:nvPr/>
        </p:nvSpPr>
        <p:spPr bwMode="auto">
          <a:xfrm>
            <a:off x="3143240" y="2143116"/>
            <a:ext cx="3024187" cy="863600"/>
          </a:xfrm>
          <a:prstGeom prst="roundRect">
            <a:avLst>
              <a:gd name="adj" fmla="val 16667"/>
            </a:avLst>
          </a:prstGeom>
          <a:noFill/>
          <a:ln w="25400">
            <a:noFill/>
            <a:round/>
            <a:headEnd/>
            <a:tailEnd/>
          </a:ln>
        </p:spPr>
        <p:txBody>
          <a:bodyPr/>
          <a:lstStyle/>
          <a:p>
            <a:pPr algn="ctr" defTabSz="1042988"/>
            <a:r>
              <a:rPr lang="fr-FR" sz="2400" b="1" u="none" dirty="0"/>
              <a:t>Good </a:t>
            </a:r>
            <a:r>
              <a:rPr lang="fr-FR" sz="2400" b="1" u="none" dirty="0" err="1"/>
              <a:t>sanitation</a:t>
            </a:r>
            <a:r>
              <a:rPr lang="fr-FR" sz="2400" b="1" u="none" dirty="0"/>
              <a:t> and </a:t>
            </a:r>
            <a:r>
              <a:rPr lang="fr-FR" sz="2400" b="1" u="none" dirty="0" err="1"/>
              <a:t>hygiene</a:t>
            </a:r>
            <a:endParaRPr lang="fr-FR" sz="2400" b="1" u="none" dirty="0"/>
          </a:p>
        </p:txBody>
      </p:sp>
      <p:grpSp>
        <p:nvGrpSpPr>
          <p:cNvPr id="7" name="Group 49"/>
          <p:cNvGrpSpPr>
            <a:grpSpLocks/>
          </p:cNvGrpSpPr>
          <p:nvPr/>
        </p:nvGrpSpPr>
        <p:grpSpPr bwMode="auto">
          <a:xfrm>
            <a:off x="6429388" y="2000240"/>
            <a:ext cx="2071530" cy="2285820"/>
            <a:chOff x="6259" y="1573"/>
            <a:chExt cx="1790" cy="2198"/>
          </a:xfrm>
        </p:grpSpPr>
        <p:pic>
          <p:nvPicPr>
            <p:cNvPr id="8" name="Picture 42" descr="milk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490" y="1573"/>
              <a:ext cx="1291" cy="9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à coins arrondis 25"/>
            <p:cNvSpPr>
              <a:spLocks noChangeArrowheads="1"/>
            </p:cNvSpPr>
            <p:nvPr/>
          </p:nvSpPr>
          <p:spPr bwMode="auto">
            <a:xfrm>
              <a:off x="6259" y="2741"/>
              <a:ext cx="1790" cy="103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5400">
              <a:noFill/>
              <a:round/>
              <a:headEnd/>
              <a:tailEnd/>
            </a:ln>
          </p:spPr>
          <p:txBody>
            <a:bodyPr/>
            <a:lstStyle/>
            <a:p>
              <a:pPr algn="ctr" defTabSz="1042988"/>
              <a:r>
                <a:rPr lang="fr-FR" sz="2000" b="1" u="none" dirty="0"/>
                <a:t>Exclusive </a:t>
              </a:r>
              <a:r>
                <a:rPr lang="fr-FR" sz="2000" b="1" dirty="0" smtClean="0"/>
                <a:t>B</a:t>
              </a:r>
              <a:r>
                <a:rPr lang="fr-FR" sz="2000" b="1" u="none" dirty="0" smtClean="0"/>
                <a:t>reast feeding</a:t>
              </a:r>
              <a:endParaRPr lang="fr-FR" sz="2000" b="1" u="none" dirty="0"/>
            </a:p>
          </p:txBody>
        </p:sp>
      </p:grpSp>
      <p:grpSp>
        <p:nvGrpSpPr>
          <p:cNvPr id="10" name="Group 43"/>
          <p:cNvGrpSpPr>
            <a:grpSpLocks/>
          </p:cNvGrpSpPr>
          <p:nvPr/>
        </p:nvGrpSpPr>
        <p:grpSpPr bwMode="auto">
          <a:xfrm>
            <a:off x="3499905" y="4929399"/>
            <a:ext cx="3071834" cy="1416666"/>
            <a:chOff x="10295" y="2743"/>
            <a:chExt cx="1769" cy="1533"/>
          </a:xfrm>
        </p:grpSpPr>
        <p:pic>
          <p:nvPicPr>
            <p:cNvPr id="11" name="Picture 51" descr="water filter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0501" y="3052"/>
              <a:ext cx="1062" cy="1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Rectangle à coins arrondis 25"/>
            <p:cNvSpPr>
              <a:spLocks noChangeArrowheads="1"/>
            </p:cNvSpPr>
            <p:nvPr/>
          </p:nvSpPr>
          <p:spPr bwMode="auto">
            <a:xfrm>
              <a:off x="10295" y="2743"/>
              <a:ext cx="1769" cy="363"/>
            </a:xfrm>
            <a:prstGeom prst="roundRect">
              <a:avLst>
                <a:gd name="adj" fmla="val 16667"/>
              </a:avLst>
            </a:prstGeom>
            <a:noFill/>
            <a:ln w="25400">
              <a:noFill/>
              <a:round/>
              <a:headEnd/>
              <a:tailEnd/>
            </a:ln>
          </p:spPr>
          <p:txBody>
            <a:bodyPr/>
            <a:lstStyle/>
            <a:p>
              <a:pPr algn="ctr" defTabSz="1042988"/>
              <a:r>
                <a:rPr lang="fr-FR" sz="2000" b="1" u="none" dirty="0" err="1"/>
                <a:t>Improved</a:t>
              </a:r>
              <a:r>
                <a:rPr lang="fr-FR" sz="2000" b="1" u="none" dirty="0"/>
                <a:t> water </a:t>
              </a:r>
              <a:r>
                <a:rPr lang="fr-FR" sz="2000" b="1" u="none" dirty="0" err="1"/>
                <a:t>quality</a:t>
              </a:r>
              <a:endParaRPr lang="fr-FR" sz="2000" b="1" u="none" dirty="0"/>
            </a:p>
          </p:txBody>
        </p:sp>
      </p:grpSp>
      <p:sp>
        <p:nvSpPr>
          <p:cNvPr id="15" name="Rectangle à coins arrondis 25"/>
          <p:cNvSpPr>
            <a:spLocks noChangeArrowheads="1"/>
          </p:cNvSpPr>
          <p:nvPr/>
        </p:nvSpPr>
        <p:spPr bwMode="auto">
          <a:xfrm>
            <a:off x="1643042" y="3429000"/>
            <a:ext cx="6553201" cy="576263"/>
          </a:xfrm>
          <a:prstGeom prst="roundRect">
            <a:avLst>
              <a:gd name="adj" fmla="val 16667"/>
            </a:avLst>
          </a:prstGeom>
          <a:noFill/>
          <a:ln w="25400">
            <a:noFill/>
            <a:round/>
            <a:headEnd/>
            <a:tailEnd/>
          </a:ln>
        </p:spPr>
        <p:txBody>
          <a:bodyPr/>
          <a:lstStyle/>
          <a:p>
            <a:pPr algn="ctr" defTabSz="1042988"/>
            <a:r>
              <a:rPr lang="fr-FR" sz="2400" b="1" u="none" dirty="0">
                <a:solidFill>
                  <a:srgbClr val="A50021"/>
                </a:solidFill>
              </a:rPr>
              <a:t>PREVENTION</a:t>
            </a:r>
          </a:p>
        </p:txBody>
      </p:sp>
      <p:grpSp>
        <p:nvGrpSpPr>
          <p:cNvPr id="20" name="Group 46"/>
          <p:cNvGrpSpPr>
            <a:grpSpLocks/>
          </p:cNvGrpSpPr>
          <p:nvPr/>
        </p:nvGrpSpPr>
        <p:grpSpPr bwMode="auto">
          <a:xfrm>
            <a:off x="1000100" y="2786059"/>
            <a:ext cx="2024511" cy="1427290"/>
            <a:chOff x="0" y="1858"/>
            <a:chExt cx="1434" cy="1456"/>
          </a:xfrm>
        </p:grpSpPr>
        <p:sp>
          <p:nvSpPr>
            <p:cNvPr id="21" name="Rectangle à coins arrondis 25"/>
            <p:cNvSpPr>
              <a:spLocks noChangeArrowheads="1"/>
            </p:cNvSpPr>
            <p:nvPr/>
          </p:nvSpPr>
          <p:spPr bwMode="auto">
            <a:xfrm>
              <a:off x="51" y="2951"/>
              <a:ext cx="1383" cy="363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5400">
              <a:noFill/>
              <a:round/>
              <a:headEnd/>
              <a:tailEnd/>
            </a:ln>
          </p:spPr>
          <p:txBody>
            <a:bodyPr/>
            <a:lstStyle/>
            <a:p>
              <a:pPr algn="ctr" defTabSz="1042988"/>
              <a:r>
                <a:rPr lang="fr-FR" sz="2400" b="1" u="none" dirty="0"/>
                <a:t>Vaccination</a:t>
              </a:r>
            </a:p>
          </p:txBody>
        </p:sp>
        <p:pic>
          <p:nvPicPr>
            <p:cNvPr id="22" name="Picture 45" descr="pos2-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1858"/>
              <a:ext cx="1179" cy="8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b="1" dirty="0" smtClean="0">
                <a:solidFill>
                  <a:srgbClr val="C00000"/>
                </a:solidFill>
              </a:rPr>
              <a:t>Rotavirus Vaccine</a:t>
            </a:r>
            <a:endParaRPr lang="en-US" sz="32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538" y="857232"/>
            <a:ext cx="7386019" cy="5238927"/>
          </a:xfrm>
        </p:spPr>
        <p:txBody>
          <a:bodyPr/>
          <a:lstStyle/>
          <a:p>
            <a:pPr>
              <a:buNone/>
            </a:pP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History:</a:t>
            </a:r>
            <a:endParaRPr lang="en-US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57200" indent="-457200">
              <a:lnSpc>
                <a:spcPct val="150000"/>
              </a:lnSpc>
            </a:pP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Rota Shield (Wyeth- Lederle) licensed in the United States in 1998.</a:t>
            </a:r>
          </a:p>
          <a:p>
            <a:pPr marL="457200" indent="-457200">
              <a:lnSpc>
                <a:spcPct val="150000"/>
              </a:lnSpc>
            </a:pP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Shortly  Recommended for routine use in US infants.</a:t>
            </a:r>
          </a:p>
          <a:p>
            <a:pPr marL="457200" indent="-457200">
              <a:lnSpc>
                <a:spcPct val="150000"/>
              </a:lnSpc>
            </a:pP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Extensive evaluations before licensure indicated vaccine safe and efficacious.</a:t>
            </a:r>
          </a:p>
          <a:p>
            <a:pPr marL="457200" indent="-457200">
              <a:lnSpc>
                <a:spcPct val="150000"/>
              </a:lnSpc>
            </a:pP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After first of the 3 oral vaccine doses.</a:t>
            </a:r>
          </a:p>
          <a:p>
            <a:pPr marL="457200" indent="-457200">
              <a:lnSpc>
                <a:spcPct val="150000"/>
              </a:lnSpc>
            </a:pP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Excess number of cases of intussusceptions reported.</a:t>
            </a:r>
          </a:p>
          <a:p>
            <a:pPr marL="457200" indent="-457200">
              <a:lnSpc>
                <a:spcPct val="150000"/>
              </a:lnSpc>
            </a:pP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Predominantly in infants &gt;3 months of age.</a:t>
            </a:r>
          </a:p>
          <a:p>
            <a:pPr marL="457200" indent="-457200">
              <a:lnSpc>
                <a:spcPct val="150000"/>
              </a:lnSpc>
            </a:pP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Consensus attributable risk of 1 per 10 000 vaccinated infants.</a:t>
            </a:r>
          </a:p>
          <a:p>
            <a:pPr marL="457200" indent="-457200">
              <a:lnSpc>
                <a:spcPct val="150000"/>
              </a:lnSpc>
              <a:buNone/>
            </a:pP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Withdrawn from market.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600" b="1" dirty="0" smtClean="0">
                <a:solidFill>
                  <a:srgbClr val="C00000"/>
                </a:solidFill>
              </a:rPr>
              <a:t>Rotavirus: Current Vaccines</a:t>
            </a:r>
            <a:endParaRPr lang="en-US" sz="36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VIKAS\Desktop\Rotavirus_vaccin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214942" y="1071546"/>
            <a:ext cx="3214710" cy="2488186"/>
          </a:xfrm>
          <a:prstGeom prst="rect">
            <a:avLst/>
          </a:prstGeom>
          <a:noFill/>
        </p:spPr>
      </p:pic>
      <p:sp>
        <p:nvSpPr>
          <p:cNvPr id="10" name="Content Placeholder 9"/>
          <p:cNvSpPr>
            <a:spLocks noGrp="1"/>
          </p:cNvSpPr>
          <p:nvPr>
            <p:ph sz="half" idx="4294967295"/>
          </p:nvPr>
        </p:nvSpPr>
        <p:spPr>
          <a:xfrm>
            <a:off x="5072067" y="3714752"/>
            <a:ext cx="4071934" cy="2381248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7" name="Picture 3" descr="C:\Users\VIKAS\Desktop\images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107264"/>
            <a:ext cx="3000396" cy="2250297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/>
        </p:nvSpPr>
        <p:spPr>
          <a:xfrm>
            <a:off x="1142976" y="3786190"/>
            <a:ext cx="3429024" cy="24288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072066" y="3786190"/>
            <a:ext cx="3643338" cy="235745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142976" y="3857628"/>
            <a:ext cx="321471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The monovalent human rotavirus vaccine (Rotarix™)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 Multiple passages in tissue culture resulting in attenuated vaccine strain, RIX4414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143504" y="3786190"/>
            <a:ext cx="350046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The pentavalent bovine–human reassortant rotavirus vaccine (RotaTeq™).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 Contains 5 reassortant rotaviruses developed</a:t>
            </a:r>
          </a:p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from human and bovine (WC3) parent rotavirus strains.</a:t>
            </a:r>
          </a:p>
          <a:p>
            <a:endParaRPr lang="en-US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en-US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en-US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en-US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b="1" dirty="0" smtClean="0">
                <a:solidFill>
                  <a:srgbClr val="C00000"/>
                </a:solidFill>
              </a:rPr>
              <a:t>Rotarix Vaccine</a:t>
            </a:r>
            <a:endParaRPr lang="en-US" sz="40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 smtClean="0">
                <a:solidFill>
                  <a:srgbClr val="002060"/>
                </a:solidFill>
              </a:rPr>
              <a:t>Approved in 2008.</a:t>
            </a:r>
          </a:p>
          <a:p>
            <a:r>
              <a:rPr lang="en-US" sz="2000" b="1" dirty="0" smtClean="0">
                <a:solidFill>
                  <a:srgbClr val="002060"/>
                </a:solidFill>
              </a:rPr>
              <a:t>Live attenuated vaccine.</a:t>
            </a:r>
          </a:p>
          <a:p>
            <a:r>
              <a:rPr lang="en-US" sz="2400" b="1" dirty="0" smtClean="0">
                <a:solidFill>
                  <a:srgbClr val="C00000"/>
                </a:solidFill>
              </a:rPr>
              <a:t>Vaccine strain and characteristics</a:t>
            </a:r>
            <a:r>
              <a:rPr lang="en-US" sz="2400" dirty="0" smtClean="0">
                <a:solidFill>
                  <a:srgbClr val="C00000"/>
                </a:solidFill>
              </a:rPr>
              <a:t>: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002060"/>
                </a:solidFill>
              </a:rPr>
              <a:t>Originates from a G1P[8] strain isolated from a case of infantile gastroenteritis.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002060"/>
                </a:solidFill>
              </a:rPr>
              <a:t>Undergoes multiple passages in tissue culture, and the resulting attenuated vaccine strain, RIX4414.</a:t>
            </a:r>
          </a:p>
          <a:p>
            <a:r>
              <a:rPr lang="en-US" sz="2400" b="1" dirty="0" smtClean="0">
                <a:solidFill>
                  <a:srgbClr val="C00000"/>
                </a:solidFill>
              </a:rPr>
              <a:t>Storage: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002060"/>
                </a:solidFill>
              </a:rPr>
              <a:t>lyophilized vaccine should be kept at 2–8 °C in its original package, protected from light.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002060"/>
                </a:solidFill>
              </a:rPr>
              <a:t>Should not be frozen.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002060"/>
                </a:solidFill>
              </a:rPr>
              <a:t>Vaccine shelf-life is 3 years</a:t>
            </a:r>
            <a:r>
              <a:rPr lang="en-US" sz="2000" dirty="0" smtClean="0"/>
              <a:t>.</a:t>
            </a:r>
          </a:p>
        </p:txBody>
      </p:sp>
      <p:pic>
        <p:nvPicPr>
          <p:cNvPr id="6146" name="Picture 2" descr="C:\Users\VIKAS\Desktop\images (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214290"/>
            <a:ext cx="2786082" cy="18709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6444" y="214290"/>
            <a:ext cx="7771113" cy="5881869"/>
          </a:xfrm>
        </p:spPr>
        <p:txBody>
          <a:bodyPr/>
          <a:lstStyle/>
          <a:p>
            <a:pPr>
              <a:buNone/>
            </a:pPr>
            <a:r>
              <a:rPr lang="en-US" sz="2000" b="1" dirty="0" smtClean="0">
                <a:solidFill>
                  <a:srgbClr val="002060"/>
                </a:solidFill>
              </a:rPr>
              <a:t>    </a:t>
            </a:r>
            <a:r>
              <a:rPr lang="en-US" sz="2800" b="1" dirty="0" smtClean="0">
                <a:solidFill>
                  <a:srgbClr val="C00000"/>
                </a:solidFill>
              </a:rPr>
              <a:t>Optimal Age:</a:t>
            </a:r>
            <a:endParaRPr lang="en-US" sz="2000" b="1" dirty="0" smtClean="0">
              <a:solidFill>
                <a:srgbClr val="C00000"/>
              </a:solidFill>
            </a:endParaRPr>
          </a:p>
          <a:p>
            <a:pPr lvl="1">
              <a:buNone/>
            </a:pPr>
            <a:endParaRPr lang="en-US" sz="2000" b="1" dirty="0" smtClean="0">
              <a:solidFill>
                <a:srgbClr val="002060"/>
              </a:solidFill>
            </a:endParaRPr>
          </a:p>
        </p:txBody>
      </p:sp>
      <p:grpSp>
        <p:nvGrpSpPr>
          <p:cNvPr id="47" name="Group 69"/>
          <p:cNvGrpSpPr>
            <a:grpSpLocks/>
          </p:cNvGrpSpPr>
          <p:nvPr/>
        </p:nvGrpSpPr>
        <p:grpSpPr bwMode="auto">
          <a:xfrm>
            <a:off x="0" y="1285860"/>
            <a:ext cx="9144064" cy="3929090"/>
            <a:chOff x="1084" y="1389"/>
            <a:chExt cx="6373" cy="3117"/>
          </a:xfrm>
        </p:grpSpPr>
        <p:grpSp>
          <p:nvGrpSpPr>
            <p:cNvPr id="48" name="Group 21"/>
            <p:cNvGrpSpPr>
              <a:grpSpLocks/>
            </p:cNvGrpSpPr>
            <p:nvPr/>
          </p:nvGrpSpPr>
          <p:grpSpPr bwMode="auto">
            <a:xfrm>
              <a:off x="2286" y="1389"/>
              <a:ext cx="750" cy="998"/>
              <a:chOff x="1610" y="1752"/>
              <a:chExt cx="750" cy="998"/>
            </a:xfrm>
          </p:grpSpPr>
          <p:pic>
            <p:nvPicPr>
              <p:cNvPr id="87" name="Picture 22" descr="pos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620" y="1933"/>
                <a:ext cx="740" cy="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8" name="Rectangle 34"/>
              <p:cNvSpPr>
                <a:spLocks noChangeArrowheads="1"/>
              </p:cNvSpPr>
              <p:nvPr/>
            </p:nvSpPr>
            <p:spPr bwMode="auto">
              <a:xfrm>
                <a:off x="1688" y="2318"/>
                <a:ext cx="605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000" u="none">
                    <a:solidFill>
                      <a:srgbClr val="0070C0"/>
                    </a:solidFill>
                  </a:rPr>
                  <a:t>Rota 1</a:t>
                </a:r>
                <a:endParaRPr lang="fr-FR" sz="2000" b="0" u="none">
                  <a:solidFill>
                    <a:srgbClr val="0070C0"/>
                  </a:solidFill>
                </a:endParaRPr>
              </a:p>
            </p:txBody>
          </p:sp>
          <p:sp>
            <p:nvSpPr>
              <p:cNvPr id="89" name="Line 37"/>
              <p:cNvSpPr>
                <a:spLocks noChangeShapeType="1"/>
              </p:cNvSpPr>
              <p:nvPr/>
            </p:nvSpPr>
            <p:spPr bwMode="auto">
              <a:xfrm flipV="1">
                <a:off x="1610" y="1752"/>
                <a:ext cx="0" cy="99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9" name="Group 25"/>
            <p:cNvGrpSpPr>
              <a:grpSpLocks/>
            </p:cNvGrpSpPr>
            <p:nvPr/>
          </p:nvGrpSpPr>
          <p:grpSpPr bwMode="auto">
            <a:xfrm>
              <a:off x="3315" y="1434"/>
              <a:ext cx="740" cy="953"/>
              <a:chOff x="2426" y="1797"/>
              <a:chExt cx="740" cy="953"/>
            </a:xfrm>
          </p:grpSpPr>
          <p:pic>
            <p:nvPicPr>
              <p:cNvPr id="84" name="Picture 26" descr="pos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2426" y="1888"/>
                <a:ext cx="740" cy="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5" name="Rectangle 34"/>
              <p:cNvSpPr>
                <a:spLocks noChangeArrowheads="1"/>
              </p:cNvSpPr>
              <p:nvPr/>
            </p:nvSpPr>
            <p:spPr bwMode="auto">
              <a:xfrm>
                <a:off x="2489" y="2327"/>
                <a:ext cx="605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000" u="none">
                    <a:solidFill>
                      <a:srgbClr val="0070C0"/>
                    </a:solidFill>
                  </a:rPr>
                  <a:t>Rota 2</a:t>
                </a:r>
                <a:endParaRPr lang="fr-FR" sz="1800" u="none">
                  <a:solidFill>
                    <a:srgbClr val="0070C0"/>
                  </a:solidFill>
                </a:endParaRPr>
              </a:p>
            </p:txBody>
          </p:sp>
          <p:sp>
            <p:nvSpPr>
              <p:cNvPr id="86" name="Line 38"/>
              <p:cNvSpPr>
                <a:spLocks noChangeShapeType="1"/>
              </p:cNvSpPr>
              <p:nvPr/>
            </p:nvSpPr>
            <p:spPr bwMode="auto">
              <a:xfrm flipV="1">
                <a:off x="2426" y="1797"/>
                <a:ext cx="0" cy="95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0" name="Group 52"/>
            <p:cNvGrpSpPr>
              <a:grpSpLocks/>
            </p:cNvGrpSpPr>
            <p:nvPr/>
          </p:nvGrpSpPr>
          <p:grpSpPr bwMode="auto">
            <a:xfrm>
              <a:off x="1084" y="2251"/>
              <a:ext cx="6373" cy="529"/>
              <a:chOff x="1469" y="2251"/>
              <a:chExt cx="6373" cy="529"/>
            </a:xfrm>
          </p:grpSpPr>
          <p:cxnSp>
            <p:nvCxnSpPr>
              <p:cNvPr id="72" name="Connecteur droit 21"/>
              <p:cNvCxnSpPr>
                <a:cxnSpLocks noChangeShapeType="1"/>
              </p:cNvCxnSpPr>
              <p:nvPr/>
            </p:nvCxnSpPr>
            <p:spPr bwMode="auto">
              <a:xfrm rot="5400000">
                <a:off x="2603" y="2429"/>
                <a:ext cx="136" cy="0"/>
              </a:xfrm>
              <a:prstGeom prst="line">
                <a:avLst/>
              </a:prstGeom>
              <a:noFill/>
              <a:ln w="28575">
                <a:solidFill>
                  <a:srgbClr val="000066"/>
                </a:solidFill>
                <a:round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8"/>
                  </a:srgbClr>
                </a:outerShdw>
              </a:effectLst>
              <a:extLst/>
            </p:spPr>
          </p:cxnSp>
          <p:cxnSp>
            <p:nvCxnSpPr>
              <p:cNvPr id="73" name="Connecteur droit 27"/>
              <p:cNvCxnSpPr>
                <a:cxnSpLocks noChangeShapeType="1"/>
              </p:cNvCxnSpPr>
              <p:nvPr/>
            </p:nvCxnSpPr>
            <p:spPr bwMode="auto">
              <a:xfrm rot="5400000">
                <a:off x="1587" y="2454"/>
                <a:ext cx="136" cy="0"/>
              </a:xfrm>
              <a:prstGeom prst="line">
                <a:avLst/>
              </a:prstGeom>
              <a:noFill/>
              <a:ln w="28575">
                <a:solidFill>
                  <a:srgbClr val="000066"/>
                </a:solidFill>
                <a:round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8"/>
                  </a:srgbClr>
                </a:outerShdw>
              </a:effectLst>
              <a:extLst/>
            </p:spPr>
          </p:cxnSp>
          <p:sp>
            <p:nvSpPr>
              <p:cNvPr id="74" name="ZoneTexte 29"/>
              <p:cNvSpPr txBox="1">
                <a:spLocks noChangeArrowheads="1"/>
              </p:cNvSpPr>
              <p:nvPr/>
            </p:nvSpPr>
            <p:spPr bwMode="auto">
              <a:xfrm>
                <a:off x="2580" y="2492"/>
                <a:ext cx="337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fr-FR" sz="2400" u="none">
                    <a:solidFill>
                      <a:srgbClr val="CC0000"/>
                    </a:solidFill>
                  </a:rPr>
                  <a:t>6</a:t>
                </a:r>
              </a:p>
            </p:txBody>
          </p:sp>
          <p:sp>
            <p:nvSpPr>
              <p:cNvPr id="75" name="ZoneTexte 30"/>
              <p:cNvSpPr txBox="1">
                <a:spLocks noChangeArrowheads="1"/>
              </p:cNvSpPr>
              <p:nvPr/>
            </p:nvSpPr>
            <p:spPr bwMode="auto">
              <a:xfrm>
                <a:off x="1469" y="2477"/>
                <a:ext cx="57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fr-FR" sz="2400" u="none" dirty="0" err="1"/>
                  <a:t>Birth</a:t>
                </a:r>
                <a:endParaRPr lang="fr-FR" sz="2400" u="none" dirty="0"/>
              </a:p>
            </p:txBody>
          </p:sp>
          <p:sp>
            <p:nvSpPr>
              <p:cNvPr id="76" name="ZoneTexte 29"/>
              <p:cNvSpPr txBox="1">
                <a:spLocks noChangeArrowheads="1"/>
              </p:cNvSpPr>
              <p:nvPr/>
            </p:nvSpPr>
            <p:spPr bwMode="auto">
              <a:xfrm>
                <a:off x="3533" y="2477"/>
                <a:ext cx="39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fr-FR" sz="2400" u="none">
                    <a:solidFill>
                      <a:srgbClr val="CC0000"/>
                    </a:solidFill>
                  </a:rPr>
                  <a:t>10</a:t>
                </a:r>
              </a:p>
            </p:txBody>
          </p:sp>
          <p:cxnSp>
            <p:nvCxnSpPr>
              <p:cNvPr id="77" name="Connecteur droit 51"/>
              <p:cNvCxnSpPr>
                <a:cxnSpLocks noChangeShapeType="1"/>
              </p:cNvCxnSpPr>
              <p:nvPr/>
            </p:nvCxnSpPr>
            <p:spPr bwMode="auto">
              <a:xfrm rot="5400000">
                <a:off x="3632" y="2454"/>
                <a:ext cx="136" cy="0"/>
              </a:xfrm>
              <a:prstGeom prst="line">
                <a:avLst/>
              </a:prstGeom>
              <a:noFill/>
              <a:ln w="28575">
                <a:solidFill>
                  <a:srgbClr val="000066"/>
                </a:solidFill>
                <a:round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8"/>
                  </a:srgbClr>
                </a:outerShdw>
              </a:effectLst>
              <a:extLst/>
            </p:spPr>
          </p:cxnSp>
          <p:cxnSp>
            <p:nvCxnSpPr>
              <p:cNvPr id="78" name="Connecteur droit 60"/>
              <p:cNvCxnSpPr>
                <a:cxnSpLocks noChangeShapeType="1"/>
              </p:cNvCxnSpPr>
              <p:nvPr/>
            </p:nvCxnSpPr>
            <p:spPr bwMode="auto">
              <a:xfrm flipH="1">
                <a:off x="6164" y="2387"/>
                <a:ext cx="0" cy="102"/>
              </a:xfrm>
              <a:prstGeom prst="line">
                <a:avLst/>
              </a:prstGeom>
              <a:noFill/>
              <a:ln w="28575">
                <a:solidFill>
                  <a:srgbClr val="000066"/>
                </a:solidFill>
                <a:round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8"/>
                  </a:srgbClr>
                </a:outerShdw>
              </a:effectLst>
              <a:extLst/>
            </p:spPr>
          </p:cxnSp>
          <p:sp>
            <p:nvSpPr>
              <p:cNvPr id="79" name="ZoneTexte 29"/>
              <p:cNvSpPr txBox="1">
                <a:spLocks noChangeArrowheads="1"/>
              </p:cNvSpPr>
              <p:nvPr/>
            </p:nvSpPr>
            <p:spPr bwMode="auto">
              <a:xfrm>
                <a:off x="4521" y="2477"/>
                <a:ext cx="917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fr-FR" sz="2400" u="none"/>
                  <a:t>15</a:t>
                </a:r>
              </a:p>
            </p:txBody>
          </p:sp>
          <p:sp>
            <p:nvSpPr>
              <p:cNvPr id="80" name="ZoneTexte 29"/>
              <p:cNvSpPr txBox="1">
                <a:spLocks noChangeArrowheads="1"/>
              </p:cNvSpPr>
              <p:nvPr/>
            </p:nvSpPr>
            <p:spPr bwMode="auto">
              <a:xfrm>
                <a:off x="6017" y="2492"/>
                <a:ext cx="91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fr-FR" sz="2400" u="none"/>
                  <a:t>32</a:t>
                </a:r>
              </a:p>
            </p:txBody>
          </p:sp>
          <p:sp>
            <p:nvSpPr>
              <p:cNvPr id="81" name="Line 27"/>
              <p:cNvSpPr>
                <a:spLocks noChangeShapeType="1"/>
              </p:cNvSpPr>
              <p:nvPr/>
            </p:nvSpPr>
            <p:spPr bwMode="auto">
              <a:xfrm>
                <a:off x="1651" y="2386"/>
                <a:ext cx="5375" cy="3"/>
              </a:xfrm>
              <a:prstGeom prst="line">
                <a:avLst/>
              </a:prstGeom>
              <a:noFill/>
              <a:ln w="28575">
                <a:solidFill>
                  <a:srgbClr val="000066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" name="ZoneTexte 37"/>
              <p:cNvSpPr txBox="1">
                <a:spLocks noChangeArrowheads="1"/>
              </p:cNvSpPr>
              <p:nvPr/>
            </p:nvSpPr>
            <p:spPr bwMode="auto">
              <a:xfrm>
                <a:off x="6980" y="2251"/>
                <a:ext cx="86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fr-FR" sz="2400" u="none"/>
                  <a:t>weeks</a:t>
                </a:r>
              </a:p>
            </p:txBody>
          </p:sp>
          <p:cxnSp>
            <p:nvCxnSpPr>
              <p:cNvPr id="83" name="Connecteur droit 25"/>
              <p:cNvCxnSpPr>
                <a:cxnSpLocks noChangeShapeType="1"/>
              </p:cNvCxnSpPr>
              <p:nvPr/>
            </p:nvCxnSpPr>
            <p:spPr bwMode="auto">
              <a:xfrm flipH="1">
                <a:off x="4657" y="2387"/>
                <a:ext cx="0" cy="102"/>
              </a:xfrm>
              <a:prstGeom prst="line">
                <a:avLst/>
              </a:prstGeom>
              <a:noFill/>
              <a:ln w="28575">
                <a:solidFill>
                  <a:srgbClr val="000066"/>
                </a:solidFill>
                <a:round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8"/>
                  </a:srgbClr>
                </a:outerShdw>
              </a:effectLst>
              <a:extLst/>
            </p:spPr>
          </p:cxnSp>
        </p:grpSp>
        <p:sp>
          <p:nvSpPr>
            <p:cNvPr id="51" name="Rectangle 59"/>
            <p:cNvSpPr>
              <a:spLocks noChangeArrowheads="1"/>
            </p:cNvSpPr>
            <p:nvPr/>
          </p:nvSpPr>
          <p:spPr bwMode="auto">
            <a:xfrm>
              <a:off x="2308" y="3160"/>
              <a:ext cx="1935" cy="953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rtl="0"/>
              <a:endParaRPr lang="fr-FR" sz="1800" b="0" u="none">
                <a:solidFill>
                  <a:schemeClr val="tx1"/>
                </a:solidFill>
                <a:latin typeface="Limon F3" charset="0"/>
              </a:endParaRPr>
            </a:p>
          </p:txBody>
        </p:sp>
        <p:sp>
          <p:nvSpPr>
            <p:cNvPr id="52" name="Rectangle 34"/>
            <p:cNvSpPr>
              <a:spLocks noChangeArrowheads="1"/>
            </p:cNvSpPr>
            <p:nvPr/>
          </p:nvSpPr>
          <p:spPr bwMode="auto">
            <a:xfrm>
              <a:off x="2105" y="3273"/>
              <a:ext cx="20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GB" sz="2400" u="none">
                  <a:solidFill>
                    <a:srgbClr val="0070C0"/>
                  </a:solidFill>
                </a:rPr>
                <a:t>Rota 1</a:t>
              </a:r>
              <a:endParaRPr lang="fr-FR" sz="2400" u="none" baseline="30000">
                <a:solidFill>
                  <a:srgbClr val="0070C0"/>
                </a:solidFill>
              </a:endParaRPr>
            </a:p>
          </p:txBody>
        </p:sp>
        <p:sp>
          <p:nvSpPr>
            <p:cNvPr id="53" name="Line 37"/>
            <p:cNvSpPr>
              <a:spLocks noChangeShapeType="1"/>
            </p:cNvSpPr>
            <p:nvPr/>
          </p:nvSpPr>
          <p:spPr bwMode="auto">
            <a:xfrm flipV="1">
              <a:off x="2286" y="3115"/>
              <a:ext cx="0" cy="99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Rectangle 59"/>
            <p:cNvSpPr>
              <a:spLocks noChangeArrowheads="1"/>
            </p:cNvSpPr>
            <p:nvPr/>
          </p:nvSpPr>
          <p:spPr bwMode="auto">
            <a:xfrm>
              <a:off x="3329" y="3614"/>
              <a:ext cx="2450" cy="499"/>
            </a:xfrm>
            <a:prstGeom prst="rect">
              <a:avLst/>
            </a:prstGeom>
            <a:solidFill>
              <a:srgbClr val="0070C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rtl="0"/>
              <a:endParaRPr lang="fr-FR" sz="1800" b="0" u="none">
                <a:solidFill>
                  <a:schemeClr val="tx1"/>
                </a:solidFill>
                <a:latin typeface="Limon F3" charset="0"/>
              </a:endParaRPr>
            </a:p>
          </p:txBody>
        </p:sp>
        <p:sp>
          <p:nvSpPr>
            <p:cNvPr id="55" name="Rectangle 34"/>
            <p:cNvSpPr>
              <a:spLocks noChangeArrowheads="1"/>
            </p:cNvSpPr>
            <p:nvPr/>
          </p:nvSpPr>
          <p:spPr bwMode="auto">
            <a:xfrm>
              <a:off x="4243" y="3772"/>
              <a:ext cx="70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GB" sz="2400" u="none">
                  <a:solidFill>
                    <a:srgbClr val="CCFFFF"/>
                  </a:solidFill>
                </a:rPr>
                <a:t>Rota 2</a:t>
              </a:r>
              <a:endParaRPr lang="fr-FR" sz="2400" u="none">
                <a:solidFill>
                  <a:srgbClr val="CCFFFF"/>
                </a:solidFill>
              </a:endParaRPr>
            </a:p>
          </p:txBody>
        </p:sp>
        <p:sp>
          <p:nvSpPr>
            <p:cNvPr id="56" name="Line 50"/>
            <p:cNvSpPr>
              <a:spLocks noChangeShapeType="1"/>
            </p:cNvSpPr>
            <p:nvPr/>
          </p:nvSpPr>
          <p:spPr bwMode="auto">
            <a:xfrm>
              <a:off x="3329" y="3614"/>
              <a:ext cx="0" cy="49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7" name="Group 53"/>
            <p:cNvGrpSpPr>
              <a:grpSpLocks/>
            </p:cNvGrpSpPr>
            <p:nvPr/>
          </p:nvGrpSpPr>
          <p:grpSpPr bwMode="auto">
            <a:xfrm>
              <a:off x="1084" y="3977"/>
              <a:ext cx="6373" cy="529"/>
              <a:chOff x="1469" y="2251"/>
              <a:chExt cx="6373" cy="529"/>
            </a:xfrm>
          </p:grpSpPr>
          <p:cxnSp>
            <p:nvCxnSpPr>
              <p:cNvPr id="60" name="Connecteur droit 21"/>
              <p:cNvCxnSpPr>
                <a:cxnSpLocks noChangeShapeType="1"/>
              </p:cNvCxnSpPr>
              <p:nvPr/>
            </p:nvCxnSpPr>
            <p:spPr bwMode="auto">
              <a:xfrm rot="5400000">
                <a:off x="2603" y="2429"/>
                <a:ext cx="136" cy="0"/>
              </a:xfrm>
              <a:prstGeom prst="line">
                <a:avLst/>
              </a:prstGeom>
              <a:noFill/>
              <a:ln w="28575">
                <a:solidFill>
                  <a:srgbClr val="000066"/>
                </a:solidFill>
                <a:round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8"/>
                  </a:srgbClr>
                </a:outerShdw>
              </a:effectLst>
              <a:extLst/>
            </p:spPr>
          </p:cxnSp>
          <p:cxnSp>
            <p:nvCxnSpPr>
              <p:cNvPr id="61" name="Connecteur droit 27"/>
              <p:cNvCxnSpPr>
                <a:cxnSpLocks noChangeShapeType="1"/>
              </p:cNvCxnSpPr>
              <p:nvPr/>
            </p:nvCxnSpPr>
            <p:spPr bwMode="auto">
              <a:xfrm rot="5400000">
                <a:off x="1587" y="2454"/>
                <a:ext cx="136" cy="0"/>
              </a:xfrm>
              <a:prstGeom prst="line">
                <a:avLst/>
              </a:prstGeom>
              <a:noFill/>
              <a:ln w="28575">
                <a:solidFill>
                  <a:srgbClr val="000066"/>
                </a:solidFill>
                <a:round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8"/>
                  </a:srgbClr>
                </a:outerShdw>
              </a:effectLst>
              <a:extLst/>
            </p:spPr>
          </p:cxnSp>
          <p:sp>
            <p:nvSpPr>
              <p:cNvPr id="62" name="ZoneTexte 29"/>
              <p:cNvSpPr txBox="1">
                <a:spLocks noChangeArrowheads="1"/>
              </p:cNvSpPr>
              <p:nvPr/>
            </p:nvSpPr>
            <p:spPr bwMode="auto">
              <a:xfrm>
                <a:off x="2580" y="2492"/>
                <a:ext cx="337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fr-FR" sz="2400" u="none"/>
                  <a:t>6</a:t>
                </a:r>
              </a:p>
            </p:txBody>
          </p:sp>
          <p:sp>
            <p:nvSpPr>
              <p:cNvPr id="63" name="ZoneTexte 30"/>
              <p:cNvSpPr txBox="1">
                <a:spLocks noChangeArrowheads="1"/>
              </p:cNvSpPr>
              <p:nvPr/>
            </p:nvSpPr>
            <p:spPr bwMode="auto">
              <a:xfrm>
                <a:off x="1469" y="2477"/>
                <a:ext cx="57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fr-FR" sz="2400" u="none"/>
                  <a:t>Birth</a:t>
                </a:r>
              </a:p>
            </p:txBody>
          </p:sp>
          <p:sp>
            <p:nvSpPr>
              <p:cNvPr id="64" name="ZoneTexte 29"/>
              <p:cNvSpPr txBox="1">
                <a:spLocks noChangeArrowheads="1"/>
              </p:cNvSpPr>
              <p:nvPr/>
            </p:nvSpPr>
            <p:spPr bwMode="auto">
              <a:xfrm>
                <a:off x="3533" y="2477"/>
                <a:ext cx="39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fr-FR" sz="2400" u="none"/>
                  <a:t>10</a:t>
                </a:r>
              </a:p>
            </p:txBody>
          </p:sp>
          <p:cxnSp>
            <p:nvCxnSpPr>
              <p:cNvPr id="65" name="Connecteur droit 51"/>
              <p:cNvCxnSpPr>
                <a:cxnSpLocks noChangeShapeType="1"/>
              </p:cNvCxnSpPr>
              <p:nvPr/>
            </p:nvCxnSpPr>
            <p:spPr bwMode="auto">
              <a:xfrm rot="5400000">
                <a:off x="3632" y="2454"/>
                <a:ext cx="136" cy="0"/>
              </a:xfrm>
              <a:prstGeom prst="line">
                <a:avLst/>
              </a:prstGeom>
              <a:noFill/>
              <a:ln w="28575">
                <a:solidFill>
                  <a:srgbClr val="000066"/>
                </a:solidFill>
                <a:round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8"/>
                  </a:srgbClr>
                </a:outerShdw>
              </a:effectLst>
              <a:extLst/>
            </p:spPr>
          </p:cxnSp>
          <p:cxnSp>
            <p:nvCxnSpPr>
              <p:cNvPr id="66" name="Connecteur droit 60"/>
              <p:cNvCxnSpPr>
                <a:cxnSpLocks noChangeShapeType="1"/>
              </p:cNvCxnSpPr>
              <p:nvPr/>
            </p:nvCxnSpPr>
            <p:spPr bwMode="auto">
              <a:xfrm flipH="1">
                <a:off x="6164" y="2387"/>
                <a:ext cx="0" cy="102"/>
              </a:xfrm>
              <a:prstGeom prst="line">
                <a:avLst/>
              </a:prstGeom>
              <a:noFill/>
              <a:ln w="28575">
                <a:solidFill>
                  <a:srgbClr val="000066"/>
                </a:solidFill>
                <a:round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8"/>
                  </a:srgbClr>
                </a:outerShdw>
              </a:effectLst>
              <a:extLst/>
            </p:spPr>
          </p:cxnSp>
          <p:sp>
            <p:nvSpPr>
              <p:cNvPr id="67" name="ZoneTexte 29"/>
              <p:cNvSpPr txBox="1">
                <a:spLocks noChangeArrowheads="1"/>
              </p:cNvSpPr>
              <p:nvPr/>
            </p:nvSpPr>
            <p:spPr bwMode="auto">
              <a:xfrm>
                <a:off x="4521" y="2477"/>
                <a:ext cx="917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fr-FR" sz="2400" u="none">
                    <a:solidFill>
                      <a:srgbClr val="CC0000"/>
                    </a:solidFill>
                  </a:rPr>
                  <a:t>15</a:t>
                </a:r>
              </a:p>
            </p:txBody>
          </p:sp>
          <p:sp>
            <p:nvSpPr>
              <p:cNvPr id="68" name="ZoneTexte 29"/>
              <p:cNvSpPr txBox="1">
                <a:spLocks noChangeArrowheads="1"/>
              </p:cNvSpPr>
              <p:nvPr/>
            </p:nvSpPr>
            <p:spPr bwMode="auto">
              <a:xfrm>
                <a:off x="6017" y="2492"/>
                <a:ext cx="91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fr-FR" sz="2400" u="none">
                    <a:solidFill>
                      <a:srgbClr val="CC0000"/>
                    </a:solidFill>
                  </a:rPr>
                  <a:t>32</a:t>
                </a:r>
              </a:p>
            </p:txBody>
          </p:sp>
          <p:sp>
            <p:nvSpPr>
              <p:cNvPr id="69" name="Line 27"/>
              <p:cNvSpPr>
                <a:spLocks noChangeShapeType="1"/>
              </p:cNvSpPr>
              <p:nvPr/>
            </p:nvSpPr>
            <p:spPr bwMode="auto">
              <a:xfrm>
                <a:off x="1651" y="2386"/>
                <a:ext cx="5375" cy="3"/>
              </a:xfrm>
              <a:prstGeom prst="line">
                <a:avLst/>
              </a:prstGeom>
              <a:noFill/>
              <a:ln w="28575">
                <a:solidFill>
                  <a:srgbClr val="000066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" name="ZoneTexte 37"/>
              <p:cNvSpPr txBox="1">
                <a:spLocks noChangeArrowheads="1"/>
              </p:cNvSpPr>
              <p:nvPr/>
            </p:nvSpPr>
            <p:spPr bwMode="auto">
              <a:xfrm>
                <a:off x="6980" y="2251"/>
                <a:ext cx="86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fr-FR" sz="2400" u="none"/>
                  <a:t>weeks</a:t>
                </a:r>
              </a:p>
            </p:txBody>
          </p:sp>
          <p:cxnSp>
            <p:nvCxnSpPr>
              <p:cNvPr id="71" name="Connecteur droit 25"/>
              <p:cNvCxnSpPr>
                <a:cxnSpLocks noChangeShapeType="1"/>
              </p:cNvCxnSpPr>
              <p:nvPr/>
            </p:nvCxnSpPr>
            <p:spPr bwMode="auto">
              <a:xfrm flipH="1">
                <a:off x="4657" y="2387"/>
                <a:ext cx="0" cy="102"/>
              </a:xfrm>
              <a:prstGeom prst="line">
                <a:avLst/>
              </a:prstGeom>
              <a:noFill/>
              <a:ln w="28575">
                <a:solidFill>
                  <a:srgbClr val="000066"/>
                </a:solidFill>
                <a:round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8"/>
                  </a:srgbClr>
                </a:outerShdw>
              </a:effectLst>
              <a:extLst/>
            </p:spPr>
          </p:cxnSp>
        </p:grpSp>
        <p:pic>
          <p:nvPicPr>
            <p:cNvPr id="58" name="Picture 67" descr="stop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56" y="2765"/>
              <a:ext cx="393" cy="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" name="Picture 68" descr="stop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589" y="3223"/>
              <a:ext cx="393" cy="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8215" y="214290"/>
            <a:ext cx="7421437" cy="726221"/>
          </a:xfrm>
        </p:spPr>
        <p:txBody>
          <a:bodyPr/>
          <a:lstStyle/>
          <a:p>
            <a:pPr lvl="1" algn="l"/>
            <a:r>
              <a:rPr lang="en-US" sz="2400" b="1" dirty="0" smtClean="0">
                <a:solidFill>
                  <a:srgbClr val="C00000"/>
                </a:solidFill>
                <a:latin typeface="+mj-lt"/>
              </a:rPr>
              <a:t/>
            </a:r>
            <a:br>
              <a:rPr lang="en-US" sz="2400" b="1" dirty="0" smtClean="0">
                <a:solidFill>
                  <a:srgbClr val="C00000"/>
                </a:solidFill>
                <a:latin typeface="+mj-lt"/>
              </a:rPr>
            </a:br>
            <a:r>
              <a:rPr lang="en-US" sz="2800" b="1" dirty="0" smtClean="0">
                <a:solidFill>
                  <a:srgbClr val="C00000"/>
                </a:solidFill>
                <a:latin typeface="+mj-lt"/>
              </a:rPr>
              <a:t>Administration</a:t>
            </a:r>
            <a:r>
              <a:rPr lang="en-US" sz="2400" b="1" dirty="0" smtClean="0">
                <a:solidFill>
                  <a:srgbClr val="C00000"/>
                </a:solidFill>
                <a:latin typeface="+mj-lt"/>
              </a:rPr>
              <a:t/>
            </a:r>
            <a:br>
              <a:rPr lang="en-US" sz="2400" b="1" dirty="0" smtClean="0">
                <a:solidFill>
                  <a:srgbClr val="C00000"/>
                </a:solidFill>
                <a:latin typeface="+mj-lt"/>
              </a:rPr>
            </a:br>
            <a:endParaRPr lang="en-US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6445" y="1285861"/>
            <a:ext cx="7386017" cy="4643470"/>
          </a:xfrm>
        </p:spPr>
        <p:txBody>
          <a:bodyPr/>
          <a:lstStyle/>
          <a:p>
            <a:pPr lvl="1">
              <a:buFont typeface="Wingdings" pitchFamily="2" charset="2"/>
              <a:buChar char="§"/>
            </a:pPr>
            <a:r>
              <a:rPr lang="en-US" sz="2400" b="1" dirty="0" smtClean="0">
                <a:solidFill>
                  <a:srgbClr val="002060"/>
                </a:solidFill>
              </a:rPr>
              <a:t>Administered orally in a 2-dose schedule.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b="1" dirty="0" smtClean="0">
                <a:solidFill>
                  <a:srgbClr val="002060"/>
                </a:solidFill>
              </a:rPr>
              <a:t>Route: Oral</a:t>
            </a:r>
          </a:p>
          <a:p>
            <a:pPr lvl="1"/>
            <a:r>
              <a:rPr lang="en-US" sz="2400" b="1" dirty="0" smtClean="0">
                <a:solidFill>
                  <a:srgbClr val="002060"/>
                </a:solidFill>
              </a:rPr>
              <a:t>Dilution: </a:t>
            </a:r>
          </a:p>
          <a:p>
            <a:pPr lvl="1"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    Reconstitution in calcium carbonate buffer contained in a single-dose, pre-filled  oral applicator given promptly.</a:t>
            </a:r>
          </a:p>
          <a:p>
            <a:pPr lvl="1">
              <a:buNone/>
            </a:pPr>
            <a:r>
              <a:rPr lang="en-US" sz="2400" b="1" dirty="0" smtClean="0">
                <a:solidFill>
                  <a:srgbClr val="C00000"/>
                </a:solidFill>
              </a:rPr>
              <a:t>Dose: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b="1" dirty="0" smtClean="0">
                <a:solidFill>
                  <a:srgbClr val="002060"/>
                </a:solidFill>
              </a:rPr>
              <a:t> Consists of two 1-mL doses. </a:t>
            </a:r>
          </a:p>
          <a:p>
            <a:pPr lvl="1">
              <a:buNone/>
            </a:pPr>
            <a:r>
              <a:rPr lang="en-US" sz="2400" b="1" dirty="0" smtClean="0">
                <a:solidFill>
                  <a:srgbClr val="C00000"/>
                </a:solidFill>
              </a:rPr>
              <a:t>Infant Feeding </a:t>
            </a:r>
          </a:p>
          <a:p>
            <a:pPr lvl="1"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    No evidence to suggest that breast-feeding reduced the protection.</a:t>
            </a:r>
          </a:p>
          <a:p>
            <a:pPr lvl="1">
              <a:buNone/>
            </a:pPr>
            <a:endParaRPr lang="en-US" sz="2400" b="1" dirty="0" smtClean="0">
              <a:solidFill>
                <a:srgbClr val="002060"/>
              </a:solidFill>
            </a:endParaRPr>
          </a:p>
          <a:p>
            <a:pPr lvl="1">
              <a:buFont typeface="Wingdings" pitchFamily="2" charset="2"/>
              <a:buChar char="§"/>
            </a:pPr>
            <a:endParaRPr lang="en-US" sz="2400" b="1" dirty="0" smtClean="0">
              <a:solidFill>
                <a:srgbClr val="002060"/>
              </a:solidFill>
            </a:endParaRPr>
          </a:p>
          <a:p>
            <a:pPr lvl="1">
              <a:buFont typeface="Wingdings" pitchFamily="2" charset="2"/>
              <a:buChar char="§"/>
            </a:pPr>
            <a:endParaRPr lang="en-US" sz="3200" dirty="0"/>
          </a:p>
        </p:txBody>
      </p:sp>
      <p:pic>
        <p:nvPicPr>
          <p:cNvPr id="2050" name="Picture 2" descr="C:\Users\VIKAS\Desktop\images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2" y="0"/>
            <a:ext cx="1543049" cy="1643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57224" y="928670"/>
            <a:ext cx="7772400" cy="5167330"/>
          </a:xfrm>
        </p:spPr>
        <p:txBody>
          <a:bodyPr/>
          <a:lstStyle/>
          <a:p>
            <a:pPr lvl="1">
              <a:buNone/>
            </a:pPr>
            <a:r>
              <a:rPr lang="en-US" sz="2400" b="1" dirty="0" smtClean="0">
                <a:solidFill>
                  <a:srgbClr val="C00000"/>
                </a:solidFill>
              </a:rPr>
              <a:t>Indication and precaution: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002060"/>
                </a:solidFill>
              </a:rPr>
              <a:t>Prevention of rotavirus gastroenteritis caused by G1 and   	non-G1 types (G3, G4, and G9).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002060"/>
                </a:solidFill>
              </a:rPr>
              <a:t>Approved for use in infants 6 weeks to 32 weeks only. </a:t>
            </a:r>
          </a:p>
          <a:p>
            <a:pPr lvl="1">
              <a:buNone/>
            </a:pPr>
            <a:endParaRPr lang="en-US" sz="20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sz="2000" dirty="0" smtClean="0">
                <a:solidFill>
                  <a:schemeClr val="accent2"/>
                </a:solidFill>
              </a:rPr>
              <a:t>   </a:t>
            </a:r>
            <a:r>
              <a:rPr lang="en-US" sz="2000" dirty="0" smtClean="0">
                <a:solidFill>
                  <a:srgbClr val="C00000"/>
                </a:solidFill>
              </a:rPr>
              <a:t>     </a:t>
            </a:r>
            <a:r>
              <a:rPr lang="en-US" sz="2400" b="1" dirty="0" smtClean="0">
                <a:solidFill>
                  <a:srgbClr val="990000"/>
                </a:solidFill>
              </a:rPr>
              <a:t>Contraindication:</a:t>
            </a:r>
            <a:endParaRPr lang="en-US" sz="2000" b="1" dirty="0" smtClean="0">
              <a:solidFill>
                <a:srgbClr val="990000"/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002060"/>
                </a:solidFill>
              </a:rPr>
              <a:t>Hypersensitivity 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002060"/>
                </a:solidFill>
              </a:rPr>
              <a:t>Gastrointestinal Tract Congenital Malformation 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002060"/>
                </a:solidFill>
              </a:rPr>
              <a:t>History of Intussusception 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002060"/>
                </a:solidFill>
              </a:rPr>
              <a:t>Severe Combined Immunodeficiency Disease </a:t>
            </a:r>
          </a:p>
          <a:p>
            <a:pPr>
              <a:buNone/>
            </a:pPr>
            <a:endParaRPr lang="en-US" sz="2000" b="1" dirty="0" smtClean="0">
              <a:solidFill>
                <a:srgbClr val="002060"/>
              </a:solidFill>
            </a:endParaRPr>
          </a:p>
          <a:p>
            <a:pPr lvl="1">
              <a:buNone/>
            </a:pPr>
            <a:endParaRPr lang="en-US" sz="2000" b="1" dirty="0" smtClean="0">
              <a:solidFill>
                <a:srgbClr val="002060"/>
              </a:solidFill>
            </a:endParaRPr>
          </a:p>
          <a:p>
            <a:pPr lvl="1">
              <a:buNone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48" y="428604"/>
            <a:ext cx="8001056" cy="5786478"/>
          </a:xfrm>
        </p:spPr>
        <p:txBody>
          <a:bodyPr/>
          <a:lstStyle/>
          <a:p>
            <a:pPr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Warnings and Precautions: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002060"/>
                </a:solidFill>
              </a:rPr>
              <a:t>Latex 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002060"/>
                </a:solidFill>
              </a:rPr>
              <a:t>Gastrointestinal Disorders: </a:t>
            </a:r>
            <a:r>
              <a:rPr lang="en-US" sz="2000" dirty="0" smtClean="0">
                <a:solidFill>
                  <a:srgbClr val="002060"/>
                </a:solidFill>
              </a:rPr>
              <a:t>Administration of ROTARIX should be delayed in infants suffering from acute diarrhea or vomiting. 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002060"/>
                </a:solidFill>
              </a:rPr>
              <a:t>Altered Immunocompetence 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002060"/>
                </a:solidFill>
              </a:rPr>
              <a:t>Shedding and Transmission:</a:t>
            </a:r>
          </a:p>
          <a:p>
            <a:pPr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  Possibility that the live vaccine virus 	can be  transmitted to non-vaccinated contacts. 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002060"/>
                </a:solidFill>
              </a:rPr>
              <a:t>Intussusception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r>
              <a:rPr lang="en-US" sz="2400" b="1" dirty="0" smtClean="0">
                <a:solidFill>
                  <a:srgbClr val="C00000"/>
                </a:solidFill>
              </a:rPr>
              <a:t>Adverse Reactions: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C00000"/>
                </a:solidFill>
              </a:rPr>
              <a:t>      </a:t>
            </a:r>
            <a:r>
              <a:rPr lang="en-US" sz="2000" b="1" dirty="0" smtClean="0">
                <a:solidFill>
                  <a:srgbClr val="002060"/>
                </a:solidFill>
              </a:rPr>
              <a:t>Common (≥5%) solicited adverse events includes:</a:t>
            </a:r>
          </a:p>
          <a:p>
            <a:pPr lvl="1"/>
            <a:r>
              <a:rPr lang="en-US" sz="2000" b="1" dirty="0" smtClean="0">
                <a:solidFill>
                  <a:srgbClr val="002060"/>
                </a:solidFill>
              </a:rPr>
              <a:t> Fussiness/irritability, </a:t>
            </a:r>
          </a:p>
          <a:p>
            <a:pPr lvl="1"/>
            <a:r>
              <a:rPr lang="en-US" sz="2000" b="1" dirty="0" smtClean="0">
                <a:solidFill>
                  <a:srgbClr val="002060"/>
                </a:solidFill>
              </a:rPr>
              <a:t>Cough/runny nose, </a:t>
            </a:r>
          </a:p>
          <a:p>
            <a:pPr lvl="1"/>
            <a:r>
              <a:rPr lang="en-US" sz="2000" b="1" dirty="0" smtClean="0">
                <a:solidFill>
                  <a:srgbClr val="002060"/>
                </a:solidFill>
              </a:rPr>
              <a:t>Fever, </a:t>
            </a:r>
          </a:p>
          <a:p>
            <a:pPr lvl="1"/>
            <a:r>
              <a:rPr lang="en-US" sz="2000" b="1" dirty="0" smtClean="0">
                <a:solidFill>
                  <a:srgbClr val="002060"/>
                </a:solidFill>
              </a:rPr>
              <a:t>Loss of appetite, and vomiting</a:t>
            </a:r>
            <a:r>
              <a:rPr lang="en-US" sz="2000" dirty="0" smtClean="0">
                <a:solidFill>
                  <a:srgbClr val="002060"/>
                </a:solidFill>
              </a:rPr>
              <a:t>. </a:t>
            </a:r>
          </a:p>
          <a:p>
            <a:endParaRPr lang="en-US" sz="24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b="1" dirty="0" smtClean="0">
                <a:solidFill>
                  <a:srgbClr val="C00000"/>
                </a:solidFill>
              </a:rPr>
              <a:t>RotaTeq  Vaccine</a:t>
            </a:r>
            <a:r>
              <a:rPr lang="en-US" sz="2800" b="1" dirty="0" smtClean="0">
                <a:solidFill>
                  <a:srgbClr val="C00000"/>
                </a:solidFill>
              </a:rPr>
              <a:t>: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Initial approval in US 2006.</a:t>
            </a:r>
          </a:p>
          <a:p>
            <a:r>
              <a:rPr lang="en-US" sz="2400" b="1" dirty="0" smtClean="0">
                <a:solidFill>
                  <a:srgbClr val="C00000"/>
                </a:solidFill>
              </a:rPr>
              <a:t>Rotavirus Vaccine, Live, Oral, Pentavalent</a:t>
            </a:r>
          </a:p>
          <a:p>
            <a:r>
              <a:rPr lang="en-US" sz="2400" b="1" dirty="0" smtClean="0">
                <a:solidFill>
                  <a:srgbClr val="C00000"/>
                </a:solidFill>
              </a:rPr>
              <a:t>Vaccine strain and characteristics</a:t>
            </a:r>
            <a:r>
              <a:rPr lang="en-US" sz="2400" dirty="0" smtClean="0">
                <a:solidFill>
                  <a:srgbClr val="C00000"/>
                </a:solidFill>
              </a:rPr>
              <a:t>: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02060"/>
                </a:solidFill>
              </a:rPr>
              <a:t>Contains 5 reassortant rotaviruses developed from human and bovine (WC3) parent rotavirus strains.</a:t>
            </a:r>
          </a:p>
          <a:p>
            <a:r>
              <a:rPr lang="en-US" sz="2400" b="1" dirty="0" smtClean="0">
                <a:solidFill>
                  <a:srgbClr val="C00000"/>
                </a:solidFill>
              </a:rPr>
              <a:t>Storage: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In refrigerated at 2–8 °C for up to 24 months.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No preservatives or thimerosal.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After removal from refrigeration, the vaccine should be used promptly.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7215206" y="64291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00" name="Picture 4" descr="C:\Users\VIKAS\Desktop\Rotateq_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3" y="0"/>
            <a:ext cx="2857488" cy="1643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5852" y="857232"/>
            <a:ext cx="6957391" cy="489407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</a:rPr>
              <a:t>Introduction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</a:rPr>
              <a:t>Problem statement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</a:rPr>
              <a:t>Epidemiology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</a:rPr>
              <a:t>Rotavirus Vaccines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</a:rPr>
              <a:t>Evidences for WHO Position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</a:rPr>
              <a:t>WHO position 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</a:rPr>
              <a:t>Recommendations in India</a:t>
            </a:r>
            <a:endParaRPr lang="en-US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5786" y="357166"/>
            <a:ext cx="8001056" cy="6000792"/>
          </a:xfrm>
        </p:spPr>
        <p:txBody>
          <a:bodyPr/>
          <a:lstStyle/>
          <a:p>
            <a:pPr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Indications and Usage 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pPr lvl="1"/>
            <a:endParaRPr lang="en-US" sz="2400" dirty="0" smtClean="0">
              <a:solidFill>
                <a:srgbClr val="002060"/>
              </a:solidFill>
            </a:endParaRPr>
          </a:p>
          <a:p>
            <a:pPr lvl="1"/>
            <a:r>
              <a:rPr lang="en-US" sz="2400" dirty="0" smtClean="0">
                <a:solidFill>
                  <a:srgbClr val="002060"/>
                </a:solidFill>
              </a:rPr>
              <a:t>Prevention of rotavirus gastroenteritis caused by the G1, G2, G3 and G4 serotypes.</a:t>
            </a:r>
          </a:p>
          <a:p>
            <a:pPr lvl="1"/>
            <a:r>
              <a:rPr lang="en-US" sz="2400" dirty="0" smtClean="0">
                <a:solidFill>
                  <a:srgbClr val="002060"/>
                </a:solidFill>
              </a:rPr>
              <a:t>Approved for use in infants 6 weeks to 32 weeks of age</a:t>
            </a:r>
            <a:r>
              <a:rPr lang="en-US" sz="2000" dirty="0" smtClean="0">
                <a:solidFill>
                  <a:srgbClr val="002060"/>
                </a:solidFill>
              </a:rPr>
              <a:t>.</a:t>
            </a:r>
          </a:p>
          <a:p>
            <a:pPr lvl="1"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400" b="1" dirty="0" smtClean="0">
                <a:solidFill>
                  <a:srgbClr val="C00000"/>
                </a:solidFill>
              </a:rPr>
              <a:t>Dosage and Administration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02060"/>
                </a:solidFill>
              </a:rPr>
              <a:t>For oral use only. not for injection.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02060"/>
                </a:solidFill>
              </a:rPr>
              <a:t>Series consists of three ready-to-use liquid doses.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02060"/>
                </a:solidFill>
              </a:rPr>
              <a:t>Starting at 6 to 12 weeks of age,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02060"/>
                </a:solidFill>
              </a:rPr>
              <a:t>Subsequent doses administered at 4- to 10-week intervals.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02060"/>
                </a:solidFill>
              </a:rPr>
              <a:t>The third dose should not be given after 32 weeks..</a:t>
            </a:r>
          </a:p>
        </p:txBody>
      </p:sp>
      <p:pic>
        <p:nvPicPr>
          <p:cNvPr id="4" name="Picture 2" descr="C:\Users\VIKAS\Desktop\poli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57971" y="0"/>
            <a:ext cx="2386029" cy="12858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6444" y="1000108"/>
            <a:ext cx="7771113" cy="5096051"/>
          </a:xfrm>
        </p:spPr>
        <p:txBody>
          <a:bodyPr/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Dose and Strengths:</a:t>
            </a:r>
          </a:p>
          <a:p>
            <a:pPr>
              <a:buNone/>
            </a:pPr>
            <a:r>
              <a:rPr lang="en-US" sz="2400" dirty="0" smtClean="0"/>
              <a:t>    </a:t>
            </a:r>
            <a:r>
              <a:rPr lang="en-US" sz="2400" dirty="0" smtClean="0">
                <a:solidFill>
                  <a:srgbClr val="002060"/>
                </a:solidFill>
              </a:rPr>
              <a:t>2 mL solution contains a minimum of 2.0 – 2.8 x 10</a:t>
            </a:r>
            <a:r>
              <a:rPr lang="en-US" sz="2400" baseline="30000" dirty="0" smtClean="0">
                <a:solidFill>
                  <a:srgbClr val="002060"/>
                </a:solidFill>
              </a:rPr>
              <a:t>6</a:t>
            </a:r>
            <a:endParaRPr lang="en-US" sz="24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  infectious units (IU) per reassortant dose.</a:t>
            </a:r>
          </a:p>
          <a:p>
            <a:pPr>
              <a:buNone/>
            </a:pPr>
            <a:endParaRPr lang="en-US" sz="2400" dirty="0" smtClean="0">
              <a:solidFill>
                <a:srgbClr val="C00000"/>
              </a:solidFill>
            </a:endParaRPr>
          </a:p>
          <a:p>
            <a:r>
              <a:rPr lang="en-US" sz="2800" b="1" dirty="0" smtClean="0">
                <a:solidFill>
                  <a:srgbClr val="C00000"/>
                </a:solidFill>
              </a:rPr>
              <a:t>Contraindications: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02060"/>
                </a:solidFill>
              </a:rPr>
              <a:t>A demonstrated history of hypersensitivity to the vaccine or any component of the vaccine. 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02060"/>
                </a:solidFill>
              </a:rPr>
              <a:t>History of Severe Combined Immunodeficiency Disease (SCID).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02060"/>
                </a:solidFill>
              </a:rPr>
              <a:t>History of intussusception.</a:t>
            </a:r>
            <a:endParaRPr lang="en-US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8215" y="500042"/>
            <a:ext cx="7467934" cy="440468"/>
          </a:xfrm>
        </p:spPr>
        <p:txBody>
          <a:bodyPr/>
          <a:lstStyle/>
          <a:p>
            <a:pPr algn="l"/>
            <a:r>
              <a:rPr lang="en-US" sz="3200" b="1" dirty="0" smtClean="0">
                <a:solidFill>
                  <a:srgbClr val="C00000"/>
                </a:solidFill>
              </a:rPr>
              <a:t>Warnings and Precautions:</a:t>
            </a:r>
            <a:br>
              <a:rPr lang="en-US" sz="3200" b="1" dirty="0" smtClean="0">
                <a:solidFill>
                  <a:srgbClr val="C00000"/>
                </a:solidFill>
              </a:rPr>
            </a:b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6444" y="1000108"/>
            <a:ext cx="7771113" cy="5096051"/>
          </a:xfrm>
        </p:spPr>
        <p:txBody>
          <a:bodyPr/>
          <a:lstStyle/>
          <a:p>
            <a:r>
              <a:rPr lang="en-US" sz="2400" dirty="0" smtClean="0">
                <a:solidFill>
                  <a:srgbClr val="002060"/>
                </a:solidFill>
              </a:rPr>
              <a:t>No safety or efficacy data available for immunocompromised (e.g., HIV/AIDS).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 No safety or efficacy data available infants with a history of gastrointestinal disorders. e.g., 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02060"/>
                </a:solidFill>
              </a:rPr>
              <a:t>Active acute gastrointestinal illness, 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02060"/>
                </a:solidFill>
              </a:rPr>
              <a:t>Chronic diarrhea,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02060"/>
                </a:solidFill>
              </a:rPr>
              <a:t> Failure to thrive,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02060"/>
                </a:solidFill>
              </a:rPr>
              <a:t> History of congenital abdominal disorders, and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02060"/>
                </a:solidFill>
              </a:rPr>
              <a:t> H/o abdominal surgery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Vaccine virus transmission to non vaccinated contacts  reported.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6444" y="357166"/>
            <a:ext cx="7771113" cy="5738993"/>
          </a:xfrm>
        </p:spPr>
        <p:txBody>
          <a:bodyPr/>
          <a:lstStyle/>
          <a:p>
            <a:pPr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Adverse Reactions: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Most common adverse events included </a:t>
            </a:r>
          </a:p>
          <a:p>
            <a:pPr lvl="1"/>
            <a:r>
              <a:rPr lang="en-US" sz="2400" dirty="0" smtClean="0">
                <a:solidFill>
                  <a:srgbClr val="002060"/>
                </a:solidFill>
              </a:rPr>
              <a:t>Diarrhea, </a:t>
            </a:r>
          </a:p>
          <a:p>
            <a:pPr lvl="1"/>
            <a:r>
              <a:rPr lang="en-US" sz="2400" dirty="0" smtClean="0">
                <a:solidFill>
                  <a:srgbClr val="002060"/>
                </a:solidFill>
              </a:rPr>
              <a:t>Vomiting, </a:t>
            </a:r>
          </a:p>
          <a:p>
            <a:pPr lvl="1"/>
            <a:r>
              <a:rPr lang="en-US" sz="2400" dirty="0" smtClean="0">
                <a:solidFill>
                  <a:srgbClr val="002060"/>
                </a:solidFill>
              </a:rPr>
              <a:t>Irritability, </a:t>
            </a:r>
          </a:p>
          <a:p>
            <a:pPr lvl="1"/>
            <a:r>
              <a:rPr lang="en-US" sz="2400" dirty="0" smtClean="0">
                <a:solidFill>
                  <a:srgbClr val="002060"/>
                </a:solidFill>
              </a:rPr>
              <a:t>Otitis media, </a:t>
            </a:r>
          </a:p>
          <a:p>
            <a:pPr lvl="1"/>
            <a:r>
              <a:rPr lang="en-US" sz="2400" dirty="0" smtClean="0">
                <a:solidFill>
                  <a:srgbClr val="002060"/>
                </a:solidFill>
              </a:rPr>
              <a:t>Nasopharyngitis, and bronchospasm.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sz="2400" b="1" dirty="0" smtClean="0">
                <a:solidFill>
                  <a:srgbClr val="C00000"/>
                </a:solidFill>
              </a:rPr>
              <a:t>Use in Specific Populations: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Pediatric Use:</a:t>
            </a:r>
          </a:p>
          <a:p>
            <a:pPr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Safety and efficacy not established in infants &lt; 6 weeks o or &gt; 32 weeks 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Data available from clinical studies support the use of RotaTeq in Pre-term infants according to their age in weeks.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215206" y="785794"/>
            <a:ext cx="1485904" cy="12715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3" name="Picture 5" descr="C:\Users\VIKAS\Desktop\images (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428604"/>
            <a:ext cx="1857388" cy="2486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sz="3600" b="1" dirty="0" smtClean="0">
                <a:solidFill>
                  <a:srgbClr val="990000"/>
                </a:solidFill>
              </a:rPr>
              <a:t>Evidences for WHO Position</a:t>
            </a:r>
            <a:endParaRPr lang="en-US" b="1" dirty="0">
              <a:solidFill>
                <a:srgbClr val="99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94143" y="357166"/>
            <a:ext cx="7892699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1071538" y="5572140"/>
            <a:ext cx="7715304" cy="714380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rgbClr val="002060"/>
                </a:solidFill>
              </a:rPr>
              <a:t>Source:  Rotavirus Efficacy and Safety Trial (REST). N Engl J Med 2006;354:23-33.</a:t>
            </a:r>
            <a:endParaRPr lang="en-US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285728"/>
            <a:ext cx="8017339" cy="5335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1071538" y="5572140"/>
            <a:ext cx="7715304" cy="714380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rgbClr val="002060"/>
                </a:solidFill>
              </a:rPr>
              <a:t>Source:  Rotavirus Efficacy and Safety Trial (REST). N Engl J Med 2006;354:23-33.</a:t>
            </a:r>
            <a:endParaRPr lang="en-US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500042"/>
            <a:ext cx="7358114" cy="4957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1071538" y="5572140"/>
            <a:ext cx="7715304" cy="714380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rgbClr val="002060"/>
                </a:solidFill>
              </a:rPr>
              <a:t>Source:  Rotavirus Efficacy and Safety Trial (REST). N Engl J Med 2006;354:23-33.</a:t>
            </a:r>
            <a:endParaRPr lang="en-US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24" y="1"/>
            <a:ext cx="7618925" cy="940509"/>
          </a:xfrm>
        </p:spPr>
        <p:txBody>
          <a:bodyPr/>
          <a:lstStyle/>
          <a:p>
            <a:pPr algn="l"/>
            <a:r>
              <a:rPr lang="en-US" sz="2800" b="1" dirty="0" smtClean="0">
                <a:solidFill>
                  <a:srgbClr val="990000"/>
                </a:solidFill>
              </a:rPr>
              <a:t>Rotavirus Vaccine and Intussusception:</a:t>
            </a:r>
            <a:endParaRPr lang="en-US" sz="2800" b="1" dirty="0">
              <a:solidFill>
                <a:srgbClr val="99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453" y="785794"/>
            <a:ext cx="8734306" cy="4585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1071538" y="5572140"/>
            <a:ext cx="7715304" cy="714380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rgbClr val="002060"/>
                </a:solidFill>
              </a:rPr>
              <a:t>Source:  Guillermo M R et al.. Safety and Efficacy of an Attenuated Vaccine</a:t>
            </a:r>
          </a:p>
          <a:p>
            <a:r>
              <a:rPr lang="en-US" sz="1600" b="1" dirty="0" smtClean="0">
                <a:solidFill>
                  <a:srgbClr val="002060"/>
                </a:solidFill>
              </a:rPr>
              <a:t>against Severe Rotavirus Gastroenteritis. N Engl J Med 2006;354:11-22.</a:t>
            </a:r>
            <a:endParaRPr lang="en-US" sz="1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8215" y="285728"/>
            <a:ext cx="7467934" cy="428628"/>
          </a:xfrm>
        </p:spPr>
        <p:txBody>
          <a:bodyPr/>
          <a:lstStyle/>
          <a:p>
            <a:pPr algn="l"/>
            <a:r>
              <a:rPr lang="en-US" sz="3200" b="1" dirty="0" smtClean="0">
                <a:solidFill>
                  <a:srgbClr val="C00000"/>
                </a:solidFill>
              </a:rPr>
              <a:t>WHO Position:</a:t>
            </a:r>
            <a:endParaRPr lang="en-US" sz="32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00" y="928670"/>
            <a:ext cx="7715304" cy="5167489"/>
          </a:xfrm>
        </p:spPr>
        <p:txBody>
          <a:bodyPr/>
          <a:lstStyle/>
          <a:p>
            <a:pPr>
              <a:buNone/>
            </a:pPr>
            <a:r>
              <a:rPr lang="en-US" sz="2400" b="1" dirty="0" smtClean="0">
                <a:solidFill>
                  <a:srgbClr val="990000"/>
                </a:solidFill>
              </a:rPr>
              <a:t>WHO Position on Vaccines:  General Considerations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Vaccines for large-scale public health interventions should meet the current WHO quality requirements.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Be safe and significant impact against the actual disease in all target populations.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If intended for infants or young children, be easily adapted to the schedules and timing of national childhood immunization programmes.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Don’t interfere significantly with the immune response to other vaccines given simultaneously;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 Be formulated to meet common technical limitations, e.g. in terms of refrigeration and storage capacity.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Be appropriately priced for different markets</a:t>
            </a:r>
            <a:endParaRPr lang="en-US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600" b="1" dirty="0" smtClean="0"/>
              <a:t>Introduction: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Rotaviruses; leading cause of severe, dehydrating diarrhoea in children &lt;5 years globally.</a:t>
            </a:r>
          </a:p>
          <a:p>
            <a:pPr>
              <a:buNone/>
            </a:pPr>
            <a:endParaRPr lang="en-US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Estimated &gt;25 million outpatient visits and &gt;2 million Hospitalizations.</a:t>
            </a:r>
          </a:p>
          <a:p>
            <a:pPr>
              <a:buNone/>
            </a:pPr>
            <a:endParaRPr lang="en-US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Severe rotavirus gastroenteritis largely limited to children aged 6–24 months.</a:t>
            </a:r>
          </a:p>
          <a:p>
            <a:pPr>
              <a:buNone/>
            </a:pPr>
            <a:endParaRPr lang="en-US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The primary infection usually most significant but Re infection also occurs.</a:t>
            </a:r>
          </a:p>
          <a:p>
            <a:endParaRPr lang="en-US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en-US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8214" y="214290"/>
            <a:ext cx="7921503" cy="726220"/>
          </a:xfrm>
        </p:spPr>
        <p:txBody>
          <a:bodyPr/>
          <a:lstStyle/>
          <a:p>
            <a:pPr algn="l"/>
            <a:r>
              <a:rPr lang="en-US" sz="3200" b="1" dirty="0" smtClean="0">
                <a:solidFill>
                  <a:srgbClr val="C00000"/>
                </a:solidFill>
              </a:rPr>
              <a:t>WHO Position on Rotavirus Vaccine 2007</a:t>
            </a:r>
            <a:endParaRPr lang="en-US" sz="32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6444" y="1202080"/>
            <a:ext cx="8171836" cy="4894079"/>
          </a:xfrm>
        </p:spPr>
        <p:txBody>
          <a:bodyPr/>
          <a:lstStyle/>
          <a:p>
            <a:r>
              <a:rPr lang="en-US" sz="2400" b="1" dirty="0" smtClean="0">
                <a:solidFill>
                  <a:srgbClr val="990000"/>
                </a:solidFill>
              </a:rPr>
              <a:t>Main goal of rotavirus vaccination: </a:t>
            </a:r>
          </a:p>
          <a:p>
            <a:pPr>
              <a:lnSpc>
                <a:spcPct val="150000"/>
              </a:lnSpc>
              <a:buNone/>
            </a:pPr>
            <a:r>
              <a:rPr lang="en-US" sz="2400" dirty="0" smtClean="0"/>
              <a:t>    </a:t>
            </a:r>
            <a:r>
              <a:rPr lang="en-US" sz="2400" dirty="0" smtClean="0">
                <a:solidFill>
                  <a:srgbClr val="002060"/>
                </a:solidFill>
              </a:rPr>
              <a:t>Prevent death and severe disease caused by rotavirus.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002060"/>
                </a:solidFill>
              </a:rPr>
              <a:t>2 rotavirus vaccines proven to be safe and efficacious.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002060"/>
                </a:solidFill>
              </a:rPr>
              <a:t>In industrialized countries, routine immunization has the potential to reduce significantly the large number of emergency consultations &amp; Hospitalizations.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002060"/>
                </a:solidFill>
              </a:rPr>
              <a:t>Save considerable direct and indirect costs associated with acute rotavirus disease in the youngest age groups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6444" y="857231"/>
            <a:ext cx="8028960" cy="5214975"/>
          </a:xfrm>
        </p:spPr>
        <p:txBody>
          <a:bodyPr/>
          <a:lstStyle/>
          <a:p>
            <a:r>
              <a:rPr lang="en-US" sz="2400" b="1" dirty="0" smtClean="0">
                <a:solidFill>
                  <a:srgbClr val="990000"/>
                </a:solidFill>
              </a:rPr>
              <a:t>In developing countries;</a:t>
            </a:r>
          </a:p>
          <a:p>
            <a:pPr>
              <a:buNone/>
            </a:pPr>
            <a:r>
              <a:rPr lang="en-US" sz="2400" dirty="0" smtClean="0"/>
              <a:t>    </a:t>
            </a:r>
            <a:r>
              <a:rPr lang="en-US" sz="2400" dirty="0" smtClean="0">
                <a:solidFill>
                  <a:srgbClr val="002060"/>
                </a:solidFill>
              </a:rPr>
              <a:t>Introduction of  vaccines  reduce the heavy burden of severe rotavirus diarrhoea. </a:t>
            </a:r>
          </a:p>
          <a:p>
            <a:r>
              <a:rPr lang="en-US" sz="2400" b="1" dirty="0" smtClean="0">
                <a:solidFill>
                  <a:srgbClr val="990000"/>
                </a:solidFill>
              </a:rPr>
              <a:t>WHO strongly recommends;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02060"/>
                </a:solidFill>
              </a:rPr>
              <a:t>The inclusion of rotavirus vaccination into the national immunization programmes of regions and countries 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02060"/>
                </a:solidFill>
              </a:rPr>
              <a:t>Where vaccine efficacy data suggest a significant public health impact and 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02060"/>
                </a:solidFill>
              </a:rPr>
              <a:t> Where appropriate infrastructure and financing mechanisms are available to sustain vaccine utilization.</a:t>
            </a:r>
            <a:endParaRPr lang="en-US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z="40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29150" y="500042"/>
            <a:ext cx="7829050" cy="4773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1071538" y="5429264"/>
            <a:ext cx="7786742" cy="785818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rgbClr val="002060"/>
                </a:solidFill>
              </a:rPr>
              <a:t>Source: Weekly epidemiological record, No. 51-52, 18 December 2009</a:t>
            </a:r>
            <a:endParaRPr lang="en-US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714356"/>
            <a:ext cx="7500990" cy="486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1071538" y="5429264"/>
            <a:ext cx="7786742" cy="785818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rgbClr val="002060"/>
                </a:solidFill>
              </a:rPr>
              <a:t>Source: Weekly epidemiological record, No. 51-52, 18 December 2009</a:t>
            </a:r>
            <a:endParaRPr lang="en-US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1601" y="642918"/>
            <a:ext cx="8356679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1071538" y="5429264"/>
            <a:ext cx="7786742" cy="785818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rgbClr val="002060"/>
                </a:solidFill>
              </a:rPr>
              <a:t>Source: Weekly epidemiological record, No. 51-52, 18 December 2009</a:t>
            </a:r>
            <a:endParaRPr lang="en-US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00" y="1"/>
            <a:ext cx="7476049" cy="940510"/>
          </a:xfrm>
        </p:spPr>
        <p:txBody>
          <a:bodyPr/>
          <a:lstStyle/>
          <a:p>
            <a:pPr algn="l"/>
            <a:r>
              <a:rPr lang="en-US" sz="3200" b="1" dirty="0" smtClean="0">
                <a:solidFill>
                  <a:srgbClr val="C00000"/>
                </a:solidFill>
              </a:rPr>
              <a:t>Current WHO Position  (2010) </a:t>
            </a:r>
            <a:endParaRPr lang="en-US" sz="32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1071546"/>
            <a:ext cx="7771113" cy="5108393"/>
          </a:xfrm>
        </p:spPr>
        <p:txBody>
          <a:bodyPr/>
          <a:lstStyle/>
          <a:p>
            <a:pPr>
              <a:buNone/>
            </a:pPr>
            <a:r>
              <a:rPr lang="en-US" sz="2000" b="1" dirty="0" smtClean="0">
                <a:solidFill>
                  <a:srgbClr val="C00000"/>
                </a:solidFill>
              </a:rPr>
              <a:t>Newer Evidences: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Trials of rotavirus vaccines ha conducted in Asian and African countries.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Trials have also included countries where sanitation is poor and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Where there is high mortality from diarrhoeal diseases and a high maternal prevalence of HIV. 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Rotarix has been evaluated in Malawi and South Africa.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RotaTeq has been studied in Ghana, Kenya and Mali in Africa, and in Bangladesh and Viet Nam in Asia.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SAGE on Immunization and GACVS reviewed new evidences.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00" y="928670"/>
            <a:ext cx="7643866" cy="516748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002060"/>
                </a:solidFill>
              </a:rPr>
              <a:t>Taking into account new evidence, WHO now recommends infants worldwide be vaccinated against rotavirus.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002060"/>
                </a:solidFill>
              </a:rPr>
              <a:t>WHO recommends rotavirus vaccine for inclusion in all national immunization programmes 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002060"/>
                </a:solidFill>
              </a:rPr>
              <a:t>Strongly Recommended in countries where diarrhoeal deaths account for ≥10% of mortality among children aged &lt;5 years.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002060"/>
                </a:solidFill>
              </a:rPr>
              <a:t>First dose of either RotaTeq or Rotarix be administered at age 6–15 weeks. </a:t>
            </a:r>
          </a:p>
          <a:p>
            <a:pPr>
              <a:lnSpc>
                <a:spcPct val="150000"/>
              </a:lnSpc>
            </a:pPr>
            <a:endParaRPr lang="en-US" sz="2400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endParaRPr lang="en-US" sz="2400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endParaRPr lang="en-US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6444" y="928670"/>
            <a:ext cx="7771113" cy="5167489"/>
          </a:xfrm>
        </p:spPr>
        <p:txBody>
          <a:bodyPr/>
          <a:lstStyle/>
          <a:p>
            <a:r>
              <a:rPr lang="en-US" sz="2400" dirty="0" smtClean="0">
                <a:solidFill>
                  <a:srgbClr val="002060"/>
                </a:solidFill>
              </a:rPr>
              <a:t>The maximum age for last dose should be 32 weeks.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2 doses of Rotarix be administered with the first and second doses of DTP rather than with the second and third doses.</a:t>
            </a:r>
          </a:p>
          <a:p>
            <a:pPr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r>
              <a:rPr lang="en-US" sz="2400" dirty="0" smtClean="0">
                <a:solidFill>
                  <a:srgbClr val="002060"/>
                </a:solidFill>
              </a:rPr>
              <a:t>Rotavirus vaccines  be part of a comprehensive strategy to control diarrhoeal diseases including interventions: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02060"/>
                </a:solidFill>
              </a:rPr>
              <a:t> Improvements in hygiene and sanitation, 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02060"/>
                </a:solidFill>
              </a:rPr>
              <a:t>Zinc supplementation, 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02060"/>
                </a:solidFill>
              </a:rPr>
              <a:t>Community-based administration of oral rehydration solution and 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02060"/>
                </a:solidFill>
              </a:rPr>
              <a:t>Overall improvements in case management</a:t>
            </a:r>
            <a:endParaRPr lang="en-US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b="1" dirty="0" smtClean="0">
                <a:solidFill>
                  <a:srgbClr val="990000"/>
                </a:solidFill>
              </a:rPr>
              <a:t>Recommendations in India</a:t>
            </a:r>
            <a:endParaRPr lang="en-US" sz="3200" b="1" dirty="0">
              <a:solidFill>
                <a:srgbClr val="99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002060"/>
                </a:solidFill>
              </a:rPr>
              <a:t>Not included in National Immunization Schedule.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002060"/>
                </a:solidFill>
              </a:rPr>
              <a:t>Indian Academy of Paediatrics recommends but not routine.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002060"/>
                </a:solidFill>
              </a:rPr>
              <a:t>Rotavirus vaccine can be given after discussion with parents 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002060"/>
                </a:solidFill>
              </a:rPr>
              <a:t>Dose and Schedule same</a:t>
            </a:r>
            <a:endParaRPr lang="en-US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8215" y="214290"/>
            <a:ext cx="7207123" cy="726220"/>
          </a:xfrm>
        </p:spPr>
        <p:txBody>
          <a:bodyPr/>
          <a:lstStyle/>
          <a:p>
            <a:pPr algn="l"/>
            <a:r>
              <a:rPr lang="en-US" sz="3600" b="1" dirty="0" smtClean="0">
                <a:solidFill>
                  <a:srgbClr val="990000"/>
                </a:solidFill>
              </a:rPr>
              <a:t>Conclusions:</a:t>
            </a:r>
            <a:endParaRPr lang="en-US" sz="3600" b="1" dirty="0">
              <a:solidFill>
                <a:srgbClr val="99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6444" y="1202080"/>
            <a:ext cx="8171836" cy="4894079"/>
          </a:xfrm>
        </p:spPr>
        <p:txBody>
          <a:bodyPr/>
          <a:lstStyle/>
          <a:p>
            <a:r>
              <a:rPr lang="en-US" dirty="0" smtClean="0"/>
              <a:t>Duration of Protection?</a:t>
            </a:r>
          </a:p>
          <a:p>
            <a:r>
              <a:rPr lang="en-US" dirty="0" smtClean="0"/>
              <a:t>Cost Effectiveness ?</a:t>
            </a:r>
          </a:p>
          <a:p>
            <a:r>
              <a:rPr lang="en-US" dirty="0" smtClean="0"/>
              <a:t>Role other Contributory factors ?</a:t>
            </a:r>
          </a:p>
          <a:p>
            <a:r>
              <a:rPr lang="en-US" dirty="0" smtClean="0"/>
              <a:t>Evidences from developing countries not convincing.</a:t>
            </a:r>
          </a:p>
          <a:p>
            <a:r>
              <a:rPr lang="en-US" dirty="0" smtClean="0"/>
              <a:t>Even Small no. of serious AEFI unacceptable?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188913"/>
            <a:ext cx="7910540" cy="668319"/>
          </a:xfrm>
        </p:spPr>
        <p:txBody>
          <a:bodyPr/>
          <a:lstStyle/>
          <a:p>
            <a:pPr algn="l"/>
            <a:r>
              <a:rPr lang="en-US" sz="3200" b="1" dirty="0" smtClean="0">
                <a:solidFill>
                  <a:srgbClr val="C00000"/>
                </a:solidFill>
              </a:rPr>
              <a:t>  Problem Statement</a:t>
            </a:r>
            <a:endParaRPr lang="en-US" sz="32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VIKAS\Desktop\rotavirus_deaths_map_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7674" y="1214422"/>
            <a:ext cx="7930606" cy="50124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C:\Users\VIKAS\Desktop\data-quote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59316" y="208735"/>
            <a:ext cx="7913212" cy="59349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188913"/>
            <a:ext cx="7572428" cy="739757"/>
          </a:xfrm>
        </p:spPr>
        <p:txBody>
          <a:bodyPr/>
          <a:lstStyle/>
          <a:p>
            <a:pPr algn="l"/>
            <a:r>
              <a:rPr lang="en-US" sz="3200" b="1" dirty="0" smtClean="0">
                <a:solidFill>
                  <a:srgbClr val="C00000"/>
                </a:solidFill>
              </a:rPr>
              <a:t>  Problem Statement…….....</a:t>
            </a:r>
            <a:endParaRPr lang="en-US" sz="3200" b="1" dirty="0">
              <a:solidFill>
                <a:srgbClr val="C0000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071548"/>
            <a:ext cx="6858048" cy="4122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000100" y="5143512"/>
            <a:ext cx="7929618" cy="114300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chemeClr val="tx1"/>
                </a:solidFill>
              </a:rPr>
              <a:t>Countries with the greatest number of rotavirus-related deaths</a:t>
            </a:r>
          </a:p>
          <a:p>
            <a:r>
              <a:rPr lang="en-US" sz="1600" b="1" dirty="0" smtClean="0">
                <a:solidFill>
                  <a:schemeClr val="tx1"/>
                </a:solidFill>
              </a:rPr>
              <a:t>Number of deaths due to rotavirus-related diarrhoea (and proportion of the</a:t>
            </a:r>
          </a:p>
          <a:p>
            <a:r>
              <a:rPr lang="en-US" sz="1600" b="1" dirty="0" smtClean="0">
                <a:solidFill>
                  <a:schemeClr val="tx1"/>
                </a:solidFill>
              </a:rPr>
              <a:t>worldwide total).</a:t>
            </a:r>
          </a:p>
          <a:p>
            <a:r>
              <a:rPr lang="en-US" sz="1600" b="1" dirty="0" smtClean="0">
                <a:solidFill>
                  <a:schemeClr val="tx1"/>
                </a:solidFill>
              </a:rPr>
              <a:t>Source:  </a:t>
            </a:r>
            <a:r>
              <a:rPr lang="en-US" b="1" i="1" dirty="0" smtClean="0">
                <a:solidFill>
                  <a:srgbClr val="990000"/>
                </a:solidFill>
              </a:rPr>
              <a:t>Lancet Infect </a:t>
            </a:r>
            <a:r>
              <a:rPr lang="en-US" b="1" i="1" dirty="0" err="1" smtClean="0">
                <a:solidFill>
                  <a:srgbClr val="990000"/>
                </a:solidFill>
              </a:rPr>
              <a:t>Dis</a:t>
            </a:r>
            <a:r>
              <a:rPr lang="en-US" b="1" i="1" dirty="0" smtClean="0">
                <a:solidFill>
                  <a:srgbClr val="990000"/>
                </a:solidFill>
              </a:rPr>
              <a:t> 2012; </a:t>
            </a:r>
            <a:r>
              <a:rPr lang="en-US" b="1" dirty="0" smtClean="0">
                <a:solidFill>
                  <a:srgbClr val="990000"/>
                </a:solidFill>
              </a:rPr>
              <a:t>12: 136–41</a:t>
            </a:r>
            <a:endParaRPr lang="en-US" sz="1600" b="1" dirty="0" smtClean="0">
              <a:solidFill>
                <a:srgbClr val="990000"/>
              </a:solidFill>
            </a:endParaRPr>
          </a:p>
          <a:p>
            <a:endParaRPr lang="en-US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b="1" dirty="0" smtClean="0">
                <a:solidFill>
                  <a:srgbClr val="C00000"/>
                </a:solidFill>
              </a:rPr>
              <a:t>Epidemiology:</a:t>
            </a:r>
            <a:endParaRPr lang="en-US" sz="3200" b="1" dirty="0">
              <a:solidFill>
                <a:srgbClr val="C00000"/>
              </a:solidFill>
            </a:endParaRPr>
          </a:p>
        </p:txBody>
      </p:sp>
      <p:pic>
        <p:nvPicPr>
          <p:cNvPr id="4" name="Picture 15" descr="RotaViru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8710" y="1357298"/>
            <a:ext cx="2835290" cy="25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928662" y="1000108"/>
            <a:ext cx="5500726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990000"/>
                </a:solidFill>
              </a:rPr>
              <a:t>AGENT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Derived from the Latin word Rota, means “wheel,”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Classified as a genus in the family of </a:t>
            </a:r>
            <a:r>
              <a:rPr lang="en-US" sz="2000" b="1" i="1" dirty="0" smtClean="0">
                <a:solidFill>
                  <a:schemeClr val="accent6">
                    <a:lumMod val="50000"/>
                  </a:schemeClr>
                </a:solidFill>
              </a:rPr>
              <a:t>Reoviridae.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Double-stranded RNA virus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Composed of three concentric shells that enclose 11 gene segments.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Two important proteins—VP7, or G-protein, and VP4, or P-protein.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Five strains  (G1–4, G9) account for 90% cases.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G1 strain account &gt; 75%.</a:t>
            </a:r>
          </a:p>
          <a:p>
            <a:endParaRPr lang="en-US" sz="2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Very stable and may remain viable in the environment for weeks or months if not disinfected.</a:t>
            </a:r>
          </a:p>
          <a:p>
            <a:pPr>
              <a:buFont typeface="Arial" pitchFamily="34" charset="0"/>
              <a:buChar char="•"/>
            </a:pPr>
            <a:endParaRPr lang="en-US" sz="2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2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en-US" sz="20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VIKAS\Desktop\images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449799" y="3857628"/>
            <a:ext cx="2694201" cy="1928826"/>
          </a:xfrm>
          <a:prstGeom prst="rect">
            <a:avLst/>
          </a:prstGeom>
          <a:solidFill>
            <a:schemeClr val="tx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b="1" dirty="0" smtClean="0">
                <a:solidFill>
                  <a:srgbClr val="C00000"/>
                </a:solidFill>
              </a:rPr>
              <a:t>Host Factor:</a:t>
            </a:r>
            <a:endParaRPr lang="en-US" sz="32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6444" y="1000108"/>
            <a:ext cx="5957258" cy="5096051"/>
          </a:xfrm>
        </p:spPr>
        <p:txBody>
          <a:bodyPr/>
          <a:lstStyle/>
          <a:p>
            <a:r>
              <a:rPr lang="en-US" sz="2800" b="1" dirty="0" smtClean="0">
                <a:solidFill>
                  <a:srgbClr val="990000"/>
                </a:solidFill>
                <a:latin typeface="Arial Narrow" pitchFamily="34" charset="0"/>
              </a:rPr>
              <a:t>Reservoir:   </a:t>
            </a:r>
            <a:r>
              <a:rPr lang="en-US" sz="2400" dirty="0" smtClean="0">
                <a:solidFill>
                  <a:srgbClr val="002060"/>
                </a:solidFill>
                <a:latin typeface="Gill Sans MT" pitchFamily="34" charset="0"/>
                <a:cs typeface="Angsana New" pitchFamily="18" charset="-34"/>
              </a:rPr>
              <a:t>Human</a:t>
            </a:r>
            <a:endParaRPr lang="en-US" sz="2800" dirty="0" smtClean="0">
              <a:solidFill>
                <a:srgbClr val="002060"/>
              </a:solidFill>
              <a:latin typeface="Gill Sans MT" pitchFamily="34" charset="0"/>
              <a:cs typeface="Angsana New" pitchFamily="18" charset="-34"/>
            </a:endParaRPr>
          </a:p>
          <a:p>
            <a:r>
              <a:rPr lang="en-US" sz="2800" b="1" dirty="0" smtClean="0">
                <a:solidFill>
                  <a:srgbClr val="990000"/>
                </a:solidFill>
                <a:latin typeface="Arial Narrow" pitchFamily="34" charset="0"/>
              </a:rPr>
              <a:t>Age</a:t>
            </a:r>
            <a:r>
              <a:rPr lang="en-US" sz="2800" dirty="0" smtClean="0">
                <a:solidFill>
                  <a:srgbClr val="990000"/>
                </a:solidFill>
              </a:rPr>
              <a:t>; </a:t>
            </a:r>
            <a:r>
              <a:rPr lang="en-US" sz="2400" dirty="0" smtClean="0">
                <a:solidFill>
                  <a:srgbClr val="002060"/>
                </a:solidFill>
              </a:rPr>
              <a:t>- Most commonly 6 months to 3 years of age          </a:t>
            </a:r>
          </a:p>
          <a:p>
            <a:r>
              <a:rPr lang="en-US" sz="2400" b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Sex</a:t>
            </a:r>
            <a:r>
              <a:rPr lang="en-US" sz="2400" dirty="0" smtClean="0">
                <a:solidFill>
                  <a:srgbClr val="990000"/>
                </a:solidFill>
              </a:rPr>
              <a:t>; </a:t>
            </a:r>
            <a:r>
              <a:rPr lang="en-US" sz="2400" dirty="0" smtClean="0">
                <a:solidFill>
                  <a:srgbClr val="002060"/>
                </a:solidFill>
              </a:rPr>
              <a:t>- Incidence is equal</a:t>
            </a:r>
          </a:p>
          <a:p>
            <a:r>
              <a:rPr lang="en-US" sz="2400" b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Immunity-</a:t>
            </a:r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None/>
            </a:pPr>
            <a:r>
              <a:rPr lang="en-US" sz="2400" dirty="0" smtClean="0">
                <a:solidFill>
                  <a:srgbClr val="002060"/>
                </a:solidFill>
                <a:cs typeface="Arial" pitchFamily="34" charset="0"/>
              </a:rPr>
              <a:t>    Primary Infection render immunity but re-infection can occur</a:t>
            </a:r>
            <a:endParaRPr lang="en-US" sz="2400" dirty="0" smtClean="0">
              <a:solidFill>
                <a:srgbClr val="002060"/>
              </a:solidFill>
            </a:endParaRPr>
          </a:p>
          <a:p>
            <a:r>
              <a:rPr lang="en-US" sz="2400" b="1" dirty="0" smtClean="0">
                <a:solidFill>
                  <a:srgbClr val="990000"/>
                </a:solidFill>
                <a:latin typeface="Arial Narrow" pitchFamily="34" charset="0"/>
              </a:rPr>
              <a:t>Nutritional</a:t>
            </a:r>
            <a:r>
              <a:rPr lang="en-US" sz="2400" b="1" dirty="0" smtClean="0">
                <a:solidFill>
                  <a:srgbClr val="990000"/>
                </a:solidFill>
              </a:rPr>
              <a:t> </a:t>
            </a:r>
            <a:r>
              <a:rPr lang="en-US" sz="2400" b="1" dirty="0" smtClean="0">
                <a:solidFill>
                  <a:srgbClr val="990000"/>
                </a:solidFill>
                <a:latin typeface="Arial Narrow" pitchFamily="34" charset="0"/>
              </a:rPr>
              <a:t>status:</a:t>
            </a:r>
            <a:endParaRPr lang="en-US" sz="2400" b="1" dirty="0" smtClean="0">
              <a:solidFill>
                <a:srgbClr val="990000"/>
              </a:solidFill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    Malnutrition Important contributory factor.</a:t>
            </a:r>
          </a:p>
          <a:p>
            <a:pPr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   Mortality several times higher in malnutrition   cases               </a:t>
            </a:r>
          </a:p>
          <a:p>
            <a:pPr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 </a:t>
            </a:r>
            <a:endParaRPr lang="en-IN" sz="2400" dirty="0" smtClean="0">
              <a:solidFill>
                <a:srgbClr val="002060"/>
              </a:solidFill>
            </a:endParaRPr>
          </a:p>
          <a:p>
            <a:endParaRPr lang="en-US" sz="2400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214290"/>
            <a:ext cx="2472309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b="1" dirty="0" smtClean="0">
                <a:solidFill>
                  <a:srgbClr val="C00000"/>
                </a:solidFill>
              </a:rPr>
              <a:t>Environmental Factor</a:t>
            </a:r>
            <a:endParaRPr lang="en-US" sz="32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00" y="1202080"/>
            <a:ext cx="7457457" cy="4894079"/>
          </a:xfrm>
        </p:spPr>
        <p:txBody>
          <a:bodyPr/>
          <a:lstStyle/>
          <a:p>
            <a:r>
              <a:rPr lang="en-US" sz="2400" b="1" dirty="0" smtClean="0">
                <a:solidFill>
                  <a:srgbClr val="990000"/>
                </a:solidFill>
              </a:rPr>
              <a:t>Geographic Region:</a:t>
            </a:r>
          </a:p>
          <a:p>
            <a:pPr>
              <a:buNone/>
            </a:pPr>
            <a:r>
              <a:rPr lang="en-US" sz="2400" dirty="0" smtClean="0"/>
              <a:t>   Throughout world but varies from country to country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b="1" dirty="0" smtClean="0">
                <a:solidFill>
                  <a:srgbClr val="990000"/>
                </a:solidFill>
              </a:rPr>
              <a:t>Seasonal: </a:t>
            </a:r>
            <a:r>
              <a:rPr lang="en-US" sz="2400" dirty="0" smtClean="0"/>
              <a:t>During rainy and winter season.</a:t>
            </a:r>
          </a:p>
          <a:p>
            <a:endParaRPr lang="en-US" sz="2400" dirty="0" smtClean="0"/>
          </a:p>
          <a:p>
            <a:r>
              <a:rPr lang="en-US" sz="2400" b="1" dirty="0" smtClean="0">
                <a:solidFill>
                  <a:srgbClr val="990000"/>
                </a:solidFill>
              </a:rPr>
              <a:t>Period of Communicability:</a:t>
            </a:r>
          </a:p>
          <a:p>
            <a:pPr>
              <a:buNone/>
            </a:pPr>
            <a:r>
              <a:rPr lang="en-US" sz="2400" dirty="0" smtClean="0"/>
              <a:t>   From 2 days before to 10 days after onset.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b="1" dirty="0" smtClean="0">
                <a:solidFill>
                  <a:srgbClr val="990000"/>
                </a:solidFill>
              </a:rPr>
              <a:t>Poor socio- economic condition.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b="1" dirty="0" smtClean="0">
                <a:solidFill>
                  <a:srgbClr val="990000"/>
                </a:solidFill>
              </a:rPr>
              <a:t>Poor sanitation</a:t>
            </a:r>
          </a:p>
          <a:p>
            <a:pPr>
              <a:buNone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600" b="1" dirty="0" smtClean="0">
                <a:solidFill>
                  <a:srgbClr val="C00000"/>
                </a:solidFill>
              </a:rPr>
              <a:t>Mode of Transmission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Feco – Oral Route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400" dirty="0" smtClean="0"/>
              <a:t>Rotaviruses are shed in very high concentrations (&gt;10¹² particles/gram) and for many days in the stools and vomitus. </a:t>
            </a:r>
            <a:endParaRPr lang="en-US" dirty="0"/>
          </a:p>
        </p:txBody>
      </p:sp>
      <p:pic>
        <p:nvPicPr>
          <p:cNvPr id="4" name="Picture 49" descr="route-1-boy-gri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96" y="2000240"/>
            <a:ext cx="1146373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2" descr="route-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2214554"/>
            <a:ext cx="921357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6" descr="route-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2071678"/>
            <a:ext cx="1272307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0" descr="route-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5984" y="2214554"/>
            <a:ext cx="1113037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4" descr="route-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472" y="2285992"/>
            <a:ext cx="107599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Oval 65"/>
          <p:cNvSpPr>
            <a:spLocks noChangeArrowheads="1"/>
          </p:cNvSpPr>
          <p:nvPr/>
        </p:nvSpPr>
        <p:spPr bwMode="auto">
          <a:xfrm>
            <a:off x="285720" y="1928802"/>
            <a:ext cx="1500198" cy="2447925"/>
          </a:xfrm>
          <a:prstGeom prst="ellipse">
            <a:avLst/>
          </a:prstGeom>
          <a:noFill/>
          <a:ln w="76200">
            <a:solidFill>
              <a:srgbClr val="1E7FB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10" name="Oval 67"/>
          <p:cNvSpPr>
            <a:spLocks noChangeArrowheads="1"/>
          </p:cNvSpPr>
          <p:nvPr/>
        </p:nvSpPr>
        <p:spPr bwMode="auto">
          <a:xfrm>
            <a:off x="2143108" y="1928802"/>
            <a:ext cx="1428798" cy="2447925"/>
          </a:xfrm>
          <a:prstGeom prst="ellipse">
            <a:avLst/>
          </a:prstGeom>
          <a:noFill/>
          <a:ln w="76200">
            <a:solidFill>
              <a:srgbClr val="1E7FB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11" name="Oval 68"/>
          <p:cNvSpPr>
            <a:spLocks noChangeArrowheads="1"/>
          </p:cNvSpPr>
          <p:nvPr/>
        </p:nvSpPr>
        <p:spPr bwMode="auto">
          <a:xfrm>
            <a:off x="3929058" y="1928802"/>
            <a:ext cx="1571636" cy="2447925"/>
          </a:xfrm>
          <a:prstGeom prst="ellipse">
            <a:avLst/>
          </a:prstGeom>
          <a:noFill/>
          <a:ln w="76200">
            <a:solidFill>
              <a:srgbClr val="1E7FB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12" name="Oval 69"/>
          <p:cNvSpPr>
            <a:spLocks noChangeArrowheads="1"/>
          </p:cNvSpPr>
          <p:nvPr/>
        </p:nvSpPr>
        <p:spPr bwMode="auto">
          <a:xfrm>
            <a:off x="5857884" y="1928802"/>
            <a:ext cx="1214484" cy="2447925"/>
          </a:xfrm>
          <a:prstGeom prst="ellipse">
            <a:avLst/>
          </a:prstGeom>
          <a:noFill/>
          <a:ln w="76200">
            <a:solidFill>
              <a:srgbClr val="1E7FB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13" name="Oval 70"/>
          <p:cNvSpPr>
            <a:spLocks noChangeArrowheads="1"/>
          </p:cNvSpPr>
          <p:nvPr/>
        </p:nvSpPr>
        <p:spPr bwMode="auto">
          <a:xfrm>
            <a:off x="7429520" y="1857364"/>
            <a:ext cx="1428799" cy="2447925"/>
          </a:xfrm>
          <a:prstGeom prst="ellipse">
            <a:avLst/>
          </a:prstGeom>
          <a:noFill/>
          <a:ln w="76200">
            <a:solidFill>
              <a:srgbClr val="1E7FB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14" name="AutoShape 74"/>
          <p:cNvSpPr>
            <a:spLocks noChangeArrowheads="1"/>
          </p:cNvSpPr>
          <p:nvPr/>
        </p:nvSpPr>
        <p:spPr bwMode="auto">
          <a:xfrm rot="5400000">
            <a:off x="1826464" y="3031264"/>
            <a:ext cx="288925" cy="84265"/>
          </a:xfrm>
          <a:prstGeom prst="triangle">
            <a:avLst>
              <a:gd name="adj" fmla="val 50000"/>
            </a:avLst>
          </a:prstGeom>
          <a:solidFill>
            <a:srgbClr val="CC0000"/>
          </a:solidFill>
          <a:ln w="7620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15" name="AutoShape 79"/>
          <p:cNvSpPr>
            <a:spLocks noChangeArrowheads="1"/>
          </p:cNvSpPr>
          <p:nvPr/>
        </p:nvSpPr>
        <p:spPr bwMode="auto">
          <a:xfrm rot="5400000">
            <a:off x="3612414" y="2959826"/>
            <a:ext cx="288925" cy="84265"/>
          </a:xfrm>
          <a:prstGeom prst="triangle">
            <a:avLst>
              <a:gd name="adj" fmla="val 50000"/>
            </a:avLst>
          </a:prstGeom>
          <a:solidFill>
            <a:srgbClr val="CC0000"/>
          </a:solidFill>
          <a:ln w="7620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16" name="AutoShape 80"/>
          <p:cNvSpPr>
            <a:spLocks noChangeArrowheads="1"/>
          </p:cNvSpPr>
          <p:nvPr/>
        </p:nvSpPr>
        <p:spPr bwMode="auto">
          <a:xfrm rot="5400000">
            <a:off x="5541240" y="2959826"/>
            <a:ext cx="288925" cy="84265"/>
          </a:xfrm>
          <a:prstGeom prst="triangle">
            <a:avLst>
              <a:gd name="adj" fmla="val 50000"/>
            </a:avLst>
          </a:prstGeom>
          <a:solidFill>
            <a:srgbClr val="CC0000"/>
          </a:solidFill>
          <a:ln w="7620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17" name="AutoShape 81"/>
          <p:cNvSpPr>
            <a:spLocks noChangeArrowheads="1"/>
          </p:cNvSpPr>
          <p:nvPr/>
        </p:nvSpPr>
        <p:spPr bwMode="auto">
          <a:xfrm rot="5400000">
            <a:off x="7112876" y="3031264"/>
            <a:ext cx="288925" cy="84265"/>
          </a:xfrm>
          <a:prstGeom prst="triangle">
            <a:avLst>
              <a:gd name="adj" fmla="val 50000"/>
            </a:avLst>
          </a:prstGeom>
          <a:solidFill>
            <a:srgbClr val="CC0000"/>
          </a:solidFill>
          <a:ln w="7620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pp_ani_med_pills">
  <a:themeElements>
    <a:clrScheme name="">
      <a:dk1>
        <a:srgbClr val="000000"/>
      </a:dk1>
      <a:lt1>
        <a:srgbClr val="C0C0C0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DCDCDC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is Teması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is Teması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is Teması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is Teması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is Teması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is Teması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is Teması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medical_pills_powerpoint_templates</Template>
  <TotalTime>7103</TotalTime>
  <Words>1672</Words>
  <Application>Microsoft Office PowerPoint</Application>
  <PresentationFormat>On-screen Show (4:3)</PresentationFormat>
  <Paragraphs>283</Paragraphs>
  <Slides>40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ppp_ani_med_pills</vt:lpstr>
      <vt:lpstr>Rotavirus Vaccine</vt:lpstr>
      <vt:lpstr>Slide 2</vt:lpstr>
      <vt:lpstr>Introduction:</vt:lpstr>
      <vt:lpstr>  Problem Statement</vt:lpstr>
      <vt:lpstr>  Problem Statement…….....</vt:lpstr>
      <vt:lpstr>Epidemiology:</vt:lpstr>
      <vt:lpstr>Host Factor:</vt:lpstr>
      <vt:lpstr>Environmental Factor</vt:lpstr>
      <vt:lpstr>Mode of Transmission</vt:lpstr>
      <vt:lpstr>Clinical Features &amp; Diagnosis</vt:lpstr>
      <vt:lpstr>Prevention and Control</vt:lpstr>
      <vt:lpstr>Rotavirus Vaccine</vt:lpstr>
      <vt:lpstr>Rotavirus: Current Vaccines</vt:lpstr>
      <vt:lpstr>Rotarix Vaccine</vt:lpstr>
      <vt:lpstr>Slide 15</vt:lpstr>
      <vt:lpstr> Administration </vt:lpstr>
      <vt:lpstr>Slide 17</vt:lpstr>
      <vt:lpstr>Slide 18</vt:lpstr>
      <vt:lpstr>RotaTeq  Vaccine:</vt:lpstr>
      <vt:lpstr>Slide 20</vt:lpstr>
      <vt:lpstr>Slide 21</vt:lpstr>
      <vt:lpstr>Warnings and Precautions: </vt:lpstr>
      <vt:lpstr>Slide 23</vt:lpstr>
      <vt:lpstr>Slide 24</vt:lpstr>
      <vt:lpstr>Slide 25</vt:lpstr>
      <vt:lpstr>Slide 26</vt:lpstr>
      <vt:lpstr>Slide 27</vt:lpstr>
      <vt:lpstr>Rotavirus Vaccine and Intussusception:</vt:lpstr>
      <vt:lpstr>WHO Position:</vt:lpstr>
      <vt:lpstr>WHO Position on Rotavirus Vaccine 2007</vt:lpstr>
      <vt:lpstr>Slide 31</vt:lpstr>
      <vt:lpstr>Slide 32</vt:lpstr>
      <vt:lpstr>Slide 33</vt:lpstr>
      <vt:lpstr>Slide 34</vt:lpstr>
      <vt:lpstr>Current WHO Position  (2010) </vt:lpstr>
      <vt:lpstr>Slide 36</vt:lpstr>
      <vt:lpstr>Slide 37</vt:lpstr>
      <vt:lpstr>Recommendations in India</vt:lpstr>
      <vt:lpstr>Conclusions:</vt:lpstr>
      <vt:lpstr>Slide 40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VIKAS</cp:lastModifiedBy>
  <cp:revision>640</cp:revision>
  <dcterms:created xsi:type="dcterms:W3CDTF">2010-05-23T14:28:12Z</dcterms:created>
  <dcterms:modified xsi:type="dcterms:W3CDTF">2012-04-25T10:26:48Z</dcterms:modified>
</cp:coreProperties>
</file>